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9" r:id="rId11"/>
    <p:sldId id="268" r:id="rId12"/>
    <p:sldId id="267" r:id="rId13"/>
    <p:sldId id="270" r:id="rId14"/>
    <p:sldId id="266" r:id="rId15"/>
  </p:sldIdLst>
  <p:sldSz cx="12192000" cy="6858000"/>
  <p:notesSz cx="6858000" cy="10001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F93281-A414-448B-AC88-0CE7D21DFE83}" v="337" dt="2019-12-16T19:04:08.256"/>
    <p1510:client id="{C27081CD-873A-50C0-5690-7D624D6FEA78}" v="318" dt="2020-02-01T16:41:22.093"/>
    <p1510:client id="{C9D93AAD-6ED3-8CB1-61D1-2E51BC815957}" v="1" dt="2019-12-20T02:09:12.080"/>
    <p1510:client id="{CCE299B7-DBD3-BED3-4557-10C125F9EA15}" v="1872" dt="2019-12-21T20:30:55.525"/>
    <p1510:client id="{E75FD96E-AFDD-36A8-335E-BA78A4177749}" v="280" dt="2020-01-31T22:38:14.2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2" autoAdjust="0"/>
    <p:restoredTop sz="83117" autoAdjust="0"/>
  </p:normalViewPr>
  <p:slideViewPr>
    <p:cSldViewPr snapToGrid="0">
      <p:cViewPr varScale="1">
        <p:scale>
          <a:sx n="60" d="100"/>
          <a:sy n="60" d="100"/>
        </p:scale>
        <p:origin x="93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2.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png"/></Relationships>
</file>

<file path=ppt/diagrams/_rels/data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svg"/><Relationship Id="rId1" Type="http://schemas.openxmlformats.org/officeDocument/2006/relationships/image" Target="../media/image9.png"/><Relationship Id="rId6" Type="http://schemas.openxmlformats.org/officeDocument/2006/relationships/image" Target="../media/image8.svg"/><Relationship Id="rId5" Type="http://schemas.openxmlformats.org/officeDocument/2006/relationships/image" Target="../media/image11.png"/><Relationship Id="rId4" Type="http://schemas.openxmlformats.org/officeDocument/2006/relationships/image" Target="../media/image6.svg"/></Relationships>
</file>

<file path=ppt/diagrams/_rels/drawing2.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image" Target="../media/image14.svg"/><Relationship Id="rId1" Type="http://schemas.openxmlformats.org/officeDocument/2006/relationships/image" Target="../media/image23.png"/><Relationship Id="rId6" Type="http://schemas.openxmlformats.org/officeDocument/2006/relationships/image" Target="../media/image18.svg"/><Relationship Id="rId5" Type="http://schemas.openxmlformats.org/officeDocument/2006/relationships/image" Target="../media/image25.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7.png"/></Relationships>
</file>

<file path=ppt/diagrams/_rels/drawing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4.svg"/><Relationship Id="rId1" Type="http://schemas.openxmlformats.org/officeDocument/2006/relationships/image" Target="../media/image37.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C8EB8735-2713-4BBA-80D3-38BB7753EFFD}"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A766DA74-DBE6-4C98-AFEC-0675F21ECBD8}">
      <dgm:prSet/>
      <dgm:spPr/>
      <dgm:t>
        <a:bodyPr/>
        <a:lstStyle/>
        <a:p>
          <a:pPr>
            <a:defRPr cap="all"/>
          </a:pPr>
          <a:r>
            <a:rPr lang="en-US"/>
            <a:t>Overweight and obesity affects more than 2 in 3 adults</a:t>
          </a:r>
        </a:p>
      </dgm:t>
    </dgm:pt>
    <dgm:pt modelId="{8DE5312B-FF92-416E-9895-5415956C0FC5}" type="parTrans" cxnId="{9CD01DF9-FB06-4A67-BF3A-CB0FC3C5B675}">
      <dgm:prSet/>
      <dgm:spPr/>
      <dgm:t>
        <a:bodyPr/>
        <a:lstStyle/>
        <a:p>
          <a:endParaRPr lang="en-US"/>
        </a:p>
      </dgm:t>
    </dgm:pt>
    <dgm:pt modelId="{39A977BF-146E-43B2-9C48-412115073A81}" type="sibTrans" cxnId="{9CD01DF9-FB06-4A67-BF3A-CB0FC3C5B675}">
      <dgm:prSet/>
      <dgm:spPr/>
      <dgm:t>
        <a:bodyPr/>
        <a:lstStyle/>
        <a:p>
          <a:endParaRPr lang="en-US"/>
        </a:p>
      </dgm:t>
    </dgm:pt>
    <dgm:pt modelId="{D73CF410-CE58-4E0D-91EA-773E05F049BD}">
      <dgm:prSet/>
      <dgm:spPr/>
      <dgm:t>
        <a:bodyPr/>
        <a:lstStyle/>
        <a:p>
          <a:pPr>
            <a:defRPr cap="all"/>
          </a:pPr>
          <a:r>
            <a:rPr lang="en-US"/>
            <a:t>The current obesity prevalence rate is 39.8%,affecting nearly 93.3 million US adults</a:t>
          </a:r>
        </a:p>
      </dgm:t>
    </dgm:pt>
    <dgm:pt modelId="{46358A5F-E5C6-4868-893B-B0F63FBCBAB8}" type="parTrans" cxnId="{9B2C4937-79A8-490A-AD1C-DA1BEF04880B}">
      <dgm:prSet/>
      <dgm:spPr/>
      <dgm:t>
        <a:bodyPr/>
        <a:lstStyle/>
        <a:p>
          <a:endParaRPr lang="en-US"/>
        </a:p>
      </dgm:t>
    </dgm:pt>
    <dgm:pt modelId="{4E8C36AE-1DA7-4395-8DA2-04C7C9806C7C}" type="sibTrans" cxnId="{9B2C4937-79A8-490A-AD1C-DA1BEF04880B}">
      <dgm:prSet/>
      <dgm:spPr/>
      <dgm:t>
        <a:bodyPr/>
        <a:lstStyle/>
        <a:p>
          <a:endParaRPr lang="en-US"/>
        </a:p>
      </dgm:t>
    </dgm:pt>
    <dgm:pt modelId="{67BD2473-DC80-4B28-8C79-A941411DDD42}">
      <dgm:prSet/>
      <dgm:spPr/>
      <dgm:t>
        <a:bodyPr/>
        <a:lstStyle/>
        <a:p>
          <a:pPr>
            <a:defRPr cap="all"/>
          </a:pPr>
          <a:r>
            <a:rPr lang="en-US"/>
            <a:t>Obesity-related conditions, such as heart disease and diabetes can cause premature death and low quality of life</a:t>
          </a:r>
        </a:p>
      </dgm:t>
    </dgm:pt>
    <dgm:pt modelId="{C9D79359-9E47-49C8-B3EF-04AAE3171DC5}" type="parTrans" cxnId="{45355881-48A0-4EB6-81ED-B0EEFADB4D06}">
      <dgm:prSet/>
      <dgm:spPr/>
      <dgm:t>
        <a:bodyPr/>
        <a:lstStyle/>
        <a:p>
          <a:endParaRPr lang="en-US"/>
        </a:p>
      </dgm:t>
    </dgm:pt>
    <dgm:pt modelId="{1EF397A3-80D1-4E9B-B8E5-350AD4D7131F}" type="sibTrans" cxnId="{45355881-48A0-4EB6-81ED-B0EEFADB4D06}">
      <dgm:prSet/>
      <dgm:spPr/>
      <dgm:t>
        <a:bodyPr/>
        <a:lstStyle/>
        <a:p>
          <a:endParaRPr lang="en-US"/>
        </a:p>
      </dgm:t>
    </dgm:pt>
    <dgm:pt modelId="{D5555717-7D20-47B9-9E76-1840B2EC2B2D}" type="pres">
      <dgm:prSet presAssocID="{C8EB8735-2713-4BBA-80D3-38BB7753EFFD}" presName="root" presStyleCnt="0">
        <dgm:presLayoutVars>
          <dgm:dir/>
          <dgm:resizeHandles val="exact"/>
        </dgm:presLayoutVars>
      </dgm:prSet>
      <dgm:spPr/>
    </dgm:pt>
    <dgm:pt modelId="{7C636324-0ED8-401B-9F37-7E84C040F41C}" type="pres">
      <dgm:prSet presAssocID="{A766DA74-DBE6-4C98-AFEC-0675F21ECBD8}" presName="compNode" presStyleCnt="0"/>
      <dgm:spPr/>
    </dgm:pt>
    <dgm:pt modelId="{218BA419-D11E-4FA2-93AA-4CE1F51B08A7}" type="pres">
      <dgm:prSet presAssocID="{A766DA74-DBE6-4C98-AFEC-0675F21ECBD8}" presName="iconBgRect" presStyleLbl="bgShp" presStyleIdx="0" presStyleCnt="3"/>
      <dgm:spPr>
        <a:prstGeom prst="round2DiagRect">
          <a:avLst>
            <a:gd name="adj1" fmla="val 29727"/>
            <a:gd name="adj2" fmla="val 0"/>
          </a:avLst>
        </a:prstGeom>
      </dgm:spPr>
    </dgm:pt>
    <dgm:pt modelId="{D4EF4917-05DE-43BA-9D62-E4199CE731DC}" type="pres">
      <dgm:prSet presAssocID="{A766DA74-DBE6-4C98-AFEC-0675F21ECBD8}"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brainstorm"/>
        </a:ext>
      </dgm:extLst>
    </dgm:pt>
    <dgm:pt modelId="{2C76CB0C-5A74-41B2-A188-B2CA3144A66B}" type="pres">
      <dgm:prSet presAssocID="{A766DA74-DBE6-4C98-AFEC-0675F21ECBD8}" presName="spaceRect" presStyleCnt="0"/>
      <dgm:spPr/>
    </dgm:pt>
    <dgm:pt modelId="{F048DFF7-B2F8-435D-B4B0-0327F23D6DC8}" type="pres">
      <dgm:prSet presAssocID="{A766DA74-DBE6-4C98-AFEC-0675F21ECBD8}" presName="textRect" presStyleLbl="revTx" presStyleIdx="0" presStyleCnt="3">
        <dgm:presLayoutVars>
          <dgm:chMax val="1"/>
          <dgm:chPref val="1"/>
        </dgm:presLayoutVars>
      </dgm:prSet>
      <dgm:spPr/>
    </dgm:pt>
    <dgm:pt modelId="{B8977840-D88C-4279-80D1-731D60A3EE84}" type="pres">
      <dgm:prSet presAssocID="{39A977BF-146E-43B2-9C48-412115073A81}" presName="sibTrans" presStyleCnt="0"/>
      <dgm:spPr/>
    </dgm:pt>
    <dgm:pt modelId="{A433E15E-393D-4B01-988D-2E40EC8732F5}" type="pres">
      <dgm:prSet presAssocID="{D73CF410-CE58-4E0D-91EA-773E05F049BD}" presName="compNode" presStyleCnt="0"/>
      <dgm:spPr/>
    </dgm:pt>
    <dgm:pt modelId="{F48B122F-8648-4FD3-8E67-95C9F7444608}" type="pres">
      <dgm:prSet presAssocID="{D73CF410-CE58-4E0D-91EA-773E05F049BD}" presName="iconBgRect" presStyleLbl="bgShp" presStyleIdx="1" presStyleCnt="3"/>
      <dgm:spPr>
        <a:prstGeom prst="round2DiagRect">
          <a:avLst>
            <a:gd name="adj1" fmla="val 29727"/>
            <a:gd name="adj2" fmla="val 0"/>
          </a:avLst>
        </a:prstGeom>
      </dgm:spPr>
    </dgm:pt>
    <dgm:pt modelId="{8D10E992-3850-46E2-B8F4-4C3A240D62BE}" type="pres">
      <dgm:prSet presAssocID="{D73CF410-CE58-4E0D-91EA-773E05F049B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roup"/>
        </a:ext>
      </dgm:extLst>
    </dgm:pt>
    <dgm:pt modelId="{0CCEE347-C884-49D7-9385-EDD525C959C8}" type="pres">
      <dgm:prSet presAssocID="{D73CF410-CE58-4E0D-91EA-773E05F049BD}" presName="spaceRect" presStyleCnt="0"/>
      <dgm:spPr/>
    </dgm:pt>
    <dgm:pt modelId="{F62EA4DD-1FE9-4560-BCBA-D103848517D9}" type="pres">
      <dgm:prSet presAssocID="{D73CF410-CE58-4E0D-91EA-773E05F049BD}" presName="textRect" presStyleLbl="revTx" presStyleIdx="1" presStyleCnt="3">
        <dgm:presLayoutVars>
          <dgm:chMax val="1"/>
          <dgm:chPref val="1"/>
        </dgm:presLayoutVars>
      </dgm:prSet>
      <dgm:spPr/>
    </dgm:pt>
    <dgm:pt modelId="{4F621902-98BF-4EDD-ACDF-646A0DA8EAC5}" type="pres">
      <dgm:prSet presAssocID="{4E8C36AE-1DA7-4395-8DA2-04C7C9806C7C}" presName="sibTrans" presStyleCnt="0"/>
      <dgm:spPr/>
    </dgm:pt>
    <dgm:pt modelId="{8B0BBB48-DEDF-48FE-A579-8DDA9BAC24AD}" type="pres">
      <dgm:prSet presAssocID="{67BD2473-DC80-4B28-8C79-A941411DDD42}" presName="compNode" presStyleCnt="0"/>
      <dgm:spPr/>
    </dgm:pt>
    <dgm:pt modelId="{1EB7209E-2293-40CB-ADF1-EA4707FCC751}" type="pres">
      <dgm:prSet presAssocID="{67BD2473-DC80-4B28-8C79-A941411DDD42}" presName="iconBgRect" presStyleLbl="bgShp" presStyleIdx="2" presStyleCnt="3"/>
      <dgm:spPr>
        <a:prstGeom prst="round2DiagRect">
          <a:avLst>
            <a:gd name="adj1" fmla="val 29727"/>
            <a:gd name="adj2" fmla="val 0"/>
          </a:avLst>
        </a:prstGeom>
      </dgm:spPr>
    </dgm:pt>
    <dgm:pt modelId="{C420E4D2-4E42-4624-939F-C2FC1667405A}" type="pres">
      <dgm:prSet presAssocID="{67BD2473-DC80-4B28-8C79-A941411DDD4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rt Organ"/>
        </a:ext>
      </dgm:extLst>
    </dgm:pt>
    <dgm:pt modelId="{74E16CEB-A14B-4FBF-B6FC-5B71BBDD01B1}" type="pres">
      <dgm:prSet presAssocID="{67BD2473-DC80-4B28-8C79-A941411DDD42}" presName="spaceRect" presStyleCnt="0"/>
      <dgm:spPr/>
    </dgm:pt>
    <dgm:pt modelId="{78D0951E-47E7-4286-843A-88D1BBD65752}" type="pres">
      <dgm:prSet presAssocID="{67BD2473-DC80-4B28-8C79-A941411DDD42}" presName="textRect" presStyleLbl="revTx" presStyleIdx="2" presStyleCnt="3">
        <dgm:presLayoutVars>
          <dgm:chMax val="1"/>
          <dgm:chPref val="1"/>
        </dgm:presLayoutVars>
      </dgm:prSet>
      <dgm:spPr/>
    </dgm:pt>
  </dgm:ptLst>
  <dgm:cxnLst>
    <dgm:cxn modelId="{9B2C4937-79A8-490A-AD1C-DA1BEF04880B}" srcId="{C8EB8735-2713-4BBA-80D3-38BB7753EFFD}" destId="{D73CF410-CE58-4E0D-91EA-773E05F049BD}" srcOrd="1" destOrd="0" parTransId="{46358A5F-E5C6-4868-893B-B0F63FBCBAB8}" sibTransId="{4E8C36AE-1DA7-4395-8DA2-04C7C9806C7C}"/>
    <dgm:cxn modelId="{45355881-48A0-4EB6-81ED-B0EEFADB4D06}" srcId="{C8EB8735-2713-4BBA-80D3-38BB7753EFFD}" destId="{67BD2473-DC80-4B28-8C79-A941411DDD42}" srcOrd="2" destOrd="0" parTransId="{C9D79359-9E47-49C8-B3EF-04AAE3171DC5}" sibTransId="{1EF397A3-80D1-4E9B-B8E5-350AD4D7131F}"/>
    <dgm:cxn modelId="{C5FD4F8B-ACA7-4987-9C74-0DF85E6A953D}" type="presOf" srcId="{A766DA74-DBE6-4C98-AFEC-0675F21ECBD8}" destId="{F048DFF7-B2F8-435D-B4B0-0327F23D6DC8}" srcOrd="0" destOrd="0" presId="urn:microsoft.com/office/officeart/2018/5/layout/IconLeafLabelList"/>
    <dgm:cxn modelId="{D1B9D4A0-CC3C-4696-AF8C-B3653233387B}" type="presOf" srcId="{C8EB8735-2713-4BBA-80D3-38BB7753EFFD}" destId="{D5555717-7D20-47B9-9E76-1840B2EC2B2D}" srcOrd="0" destOrd="0" presId="urn:microsoft.com/office/officeart/2018/5/layout/IconLeafLabelList"/>
    <dgm:cxn modelId="{E0190CC8-C06B-4424-94A2-4833588E0F1C}" type="presOf" srcId="{67BD2473-DC80-4B28-8C79-A941411DDD42}" destId="{78D0951E-47E7-4286-843A-88D1BBD65752}" srcOrd="0" destOrd="0" presId="urn:microsoft.com/office/officeart/2018/5/layout/IconLeafLabelList"/>
    <dgm:cxn modelId="{84F758F8-71CA-48D8-8DA7-D0F2A41F84D1}" type="presOf" srcId="{D73CF410-CE58-4E0D-91EA-773E05F049BD}" destId="{F62EA4DD-1FE9-4560-BCBA-D103848517D9}" srcOrd="0" destOrd="0" presId="urn:microsoft.com/office/officeart/2018/5/layout/IconLeafLabelList"/>
    <dgm:cxn modelId="{9CD01DF9-FB06-4A67-BF3A-CB0FC3C5B675}" srcId="{C8EB8735-2713-4BBA-80D3-38BB7753EFFD}" destId="{A766DA74-DBE6-4C98-AFEC-0675F21ECBD8}" srcOrd="0" destOrd="0" parTransId="{8DE5312B-FF92-416E-9895-5415956C0FC5}" sibTransId="{39A977BF-146E-43B2-9C48-412115073A81}"/>
    <dgm:cxn modelId="{6249E3A1-3EB1-46AD-B99B-B516F95F8C27}" type="presParOf" srcId="{D5555717-7D20-47B9-9E76-1840B2EC2B2D}" destId="{7C636324-0ED8-401B-9F37-7E84C040F41C}" srcOrd="0" destOrd="0" presId="urn:microsoft.com/office/officeart/2018/5/layout/IconLeafLabelList"/>
    <dgm:cxn modelId="{3A8D07E3-8B7E-4161-BC65-D1DD525E6F01}" type="presParOf" srcId="{7C636324-0ED8-401B-9F37-7E84C040F41C}" destId="{218BA419-D11E-4FA2-93AA-4CE1F51B08A7}" srcOrd="0" destOrd="0" presId="urn:microsoft.com/office/officeart/2018/5/layout/IconLeafLabelList"/>
    <dgm:cxn modelId="{46C2ADED-289D-4556-919C-6BC5351C68FD}" type="presParOf" srcId="{7C636324-0ED8-401B-9F37-7E84C040F41C}" destId="{D4EF4917-05DE-43BA-9D62-E4199CE731DC}" srcOrd="1" destOrd="0" presId="urn:microsoft.com/office/officeart/2018/5/layout/IconLeafLabelList"/>
    <dgm:cxn modelId="{9FA4F10D-CC43-4A99-800F-E25ACB703536}" type="presParOf" srcId="{7C636324-0ED8-401B-9F37-7E84C040F41C}" destId="{2C76CB0C-5A74-41B2-A188-B2CA3144A66B}" srcOrd="2" destOrd="0" presId="urn:microsoft.com/office/officeart/2018/5/layout/IconLeafLabelList"/>
    <dgm:cxn modelId="{46B62FB3-5DD0-4D85-8522-918DFAFC0B2A}" type="presParOf" srcId="{7C636324-0ED8-401B-9F37-7E84C040F41C}" destId="{F048DFF7-B2F8-435D-B4B0-0327F23D6DC8}" srcOrd="3" destOrd="0" presId="urn:microsoft.com/office/officeart/2018/5/layout/IconLeafLabelList"/>
    <dgm:cxn modelId="{BE06B1D1-3C2C-4833-83DA-3FF7FAF68DD5}" type="presParOf" srcId="{D5555717-7D20-47B9-9E76-1840B2EC2B2D}" destId="{B8977840-D88C-4279-80D1-731D60A3EE84}" srcOrd="1" destOrd="0" presId="urn:microsoft.com/office/officeart/2018/5/layout/IconLeafLabelList"/>
    <dgm:cxn modelId="{8ECD2EF8-F704-4724-834F-79F24E74386E}" type="presParOf" srcId="{D5555717-7D20-47B9-9E76-1840B2EC2B2D}" destId="{A433E15E-393D-4B01-988D-2E40EC8732F5}" srcOrd="2" destOrd="0" presId="urn:microsoft.com/office/officeart/2018/5/layout/IconLeafLabelList"/>
    <dgm:cxn modelId="{E46C213F-DDCE-409B-A5B1-4E13BED582C5}" type="presParOf" srcId="{A433E15E-393D-4B01-988D-2E40EC8732F5}" destId="{F48B122F-8648-4FD3-8E67-95C9F7444608}" srcOrd="0" destOrd="0" presId="urn:microsoft.com/office/officeart/2018/5/layout/IconLeafLabelList"/>
    <dgm:cxn modelId="{032F9BBB-7EBC-4DF5-9C86-6393B0250E69}" type="presParOf" srcId="{A433E15E-393D-4B01-988D-2E40EC8732F5}" destId="{8D10E992-3850-46E2-B8F4-4C3A240D62BE}" srcOrd="1" destOrd="0" presId="urn:microsoft.com/office/officeart/2018/5/layout/IconLeafLabelList"/>
    <dgm:cxn modelId="{13C0C9D2-2EFF-42D2-96E2-B716F0961F9F}" type="presParOf" srcId="{A433E15E-393D-4B01-988D-2E40EC8732F5}" destId="{0CCEE347-C884-49D7-9385-EDD525C959C8}" srcOrd="2" destOrd="0" presId="urn:microsoft.com/office/officeart/2018/5/layout/IconLeafLabelList"/>
    <dgm:cxn modelId="{F5B23243-6955-4F1E-A56B-2ABC5B33CA65}" type="presParOf" srcId="{A433E15E-393D-4B01-988D-2E40EC8732F5}" destId="{F62EA4DD-1FE9-4560-BCBA-D103848517D9}" srcOrd="3" destOrd="0" presId="urn:microsoft.com/office/officeart/2018/5/layout/IconLeafLabelList"/>
    <dgm:cxn modelId="{5083897B-A3AD-4AC4-A5A5-5F6FB8321694}" type="presParOf" srcId="{D5555717-7D20-47B9-9E76-1840B2EC2B2D}" destId="{4F621902-98BF-4EDD-ACDF-646A0DA8EAC5}" srcOrd="3" destOrd="0" presId="urn:microsoft.com/office/officeart/2018/5/layout/IconLeafLabelList"/>
    <dgm:cxn modelId="{F84EE048-F11E-497F-B0A2-E19915909B57}" type="presParOf" srcId="{D5555717-7D20-47B9-9E76-1840B2EC2B2D}" destId="{8B0BBB48-DEDF-48FE-A579-8DDA9BAC24AD}" srcOrd="4" destOrd="0" presId="urn:microsoft.com/office/officeart/2018/5/layout/IconLeafLabelList"/>
    <dgm:cxn modelId="{C2312497-A255-4652-BF0A-40E0FE0B7CC4}" type="presParOf" srcId="{8B0BBB48-DEDF-48FE-A579-8DDA9BAC24AD}" destId="{1EB7209E-2293-40CB-ADF1-EA4707FCC751}" srcOrd="0" destOrd="0" presId="urn:microsoft.com/office/officeart/2018/5/layout/IconLeafLabelList"/>
    <dgm:cxn modelId="{11D07465-9F62-49A6-BC0D-25C0B4242D72}" type="presParOf" srcId="{8B0BBB48-DEDF-48FE-A579-8DDA9BAC24AD}" destId="{C420E4D2-4E42-4624-939F-C2FC1667405A}" srcOrd="1" destOrd="0" presId="urn:microsoft.com/office/officeart/2018/5/layout/IconLeafLabelList"/>
    <dgm:cxn modelId="{A3CD84A6-E49F-4DAF-B39E-D82D8D1FC96D}" type="presParOf" srcId="{8B0BBB48-DEDF-48FE-A579-8DDA9BAC24AD}" destId="{74E16CEB-A14B-4FBF-B6FC-5B71BBDD01B1}" srcOrd="2" destOrd="0" presId="urn:microsoft.com/office/officeart/2018/5/layout/IconLeafLabelList"/>
    <dgm:cxn modelId="{9BD6D517-8611-4326-BB1C-B10086637896}" type="presParOf" srcId="{8B0BBB48-DEDF-48FE-A579-8DDA9BAC24AD}" destId="{78D0951E-47E7-4286-843A-88D1BBD65752}"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F2BCA4-9FF4-4866-9A97-5DED26BF5370}"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9ECF9AA-FA08-48BA-A826-EE72C8DA33EF}">
      <dgm:prSet/>
      <dgm:spPr/>
      <dgm:t>
        <a:bodyPr/>
        <a:lstStyle/>
        <a:p>
          <a:r>
            <a:rPr lang="en-US"/>
            <a:t>Income – </a:t>
          </a:r>
          <a:r>
            <a:rPr lang="en-US">
              <a:latin typeface="Avenir Next LT Pro"/>
            </a:rPr>
            <a:t>Prevalence</a:t>
          </a:r>
          <a:r>
            <a:rPr lang="en-US"/>
            <a:t> is higher among those with low income</a:t>
          </a:r>
        </a:p>
      </dgm:t>
    </dgm:pt>
    <dgm:pt modelId="{0DE32B10-47BE-44E9-87CD-F26F364CE37F}" type="parTrans" cxnId="{C2F42E62-B53A-421D-884A-4DA5D9FCEBB2}">
      <dgm:prSet/>
      <dgm:spPr/>
      <dgm:t>
        <a:bodyPr/>
        <a:lstStyle/>
        <a:p>
          <a:endParaRPr lang="en-US"/>
        </a:p>
      </dgm:t>
    </dgm:pt>
    <dgm:pt modelId="{60F4B56B-F496-4A52-B42A-1C8254E068C1}" type="sibTrans" cxnId="{C2F42E62-B53A-421D-884A-4DA5D9FCEBB2}">
      <dgm:prSet/>
      <dgm:spPr/>
      <dgm:t>
        <a:bodyPr/>
        <a:lstStyle/>
        <a:p>
          <a:endParaRPr lang="en-US"/>
        </a:p>
      </dgm:t>
    </dgm:pt>
    <dgm:pt modelId="{FA462D01-E19B-4618-9DD0-31A3EB42D630}">
      <dgm:prSet/>
      <dgm:spPr/>
      <dgm:t>
        <a:bodyPr/>
        <a:lstStyle/>
        <a:p>
          <a:r>
            <a:rPr lang="en-US"/>
            <a:t>Education Levels – Prevalence is higher among those with less education</a:t>
          </a:r>
        </a:p>
      </dgm:t>
    </dgm:pt>
    <dgm:pt modelId="{1EB6609B-ADC7-4E1F-B1E4-8C2102D24055}" type="parTrans" cxnId="{DAA92BAC-8241-46FC-80E8-47C60B945B7F}">
      <dgm:prSet/>
      <dgm:spPr/>
      <dgm:t>
        <a:bodyPr/>
        <a:lstStyle/>
        <a:p>
          <a:endParaRPr lang="en-US"/>
        </a:p>
      </dgm:t>
    </dgm:pt>
    <dgm:pt modelId="{40060BA7-AB44-457D-A564-4F881CDDF667}" type="sibTrans" cxnId="{DAA92BAC-8241-46FC-80E8-47C60B945B7F}">
      <dgm:prSet/>
      <dgm:spPr/>
      <dgm:t>
        <a:bodyPr/>
        <a:lstStyle/>
        <a:p>
          <a:endParaRPr lang="en-US"/>
        </a:p>
      </dgm:t>
    </dgm:pt>
    <dgm:pt modelId="{F9EA47FB-CAA7-442E-B09B-843F6F375D31}">
      <dgm:prSet/>
      <dgm:spPr/>
      <dgm:t>
        <a:bodyPr/>
        <a:lstStyle/>
        <a:p>
          <a:r>
            <a:rPr lang="en-US"/>
            <a:t>Race – Prevalence is higher among Hispanic and Black populations</a:t>
          </a:r>
        </a:p>
      </dgm:t>
    </dgm:pt>
    <dgm:pt modelId="{E3CAEBC4-0B71-49E7-B9A3-8625D326FBEE}" type="parTrans" cxnId="{557EAC01-3D6C-47C7-A4E9-A4FC510EF636}">
      <dgm:prSet/>
      <dgm:spPr/>
      <dgm:t>
        <a:bodyPr/>
        <a:lstStyle/>
        <a:p>
          <a:endParaRPr lang="en-US"/>
        </a:p>
      </dgm:t>
    </dgm:pt>
    <dgm:pt modelId="{B36B1A20-0C9C-4498-AD5C-8CFD4DC09C33}" type="sibTrans" cxnId="{557EAC01-3D6C-47C7-A4E9-A4FC510EF636}">
      <dgm:prSet/>
      <dgm:spPr/>
      <dgm:t>
        <a:bodyPr/>
        <a:lstStyle/>
        <a:p>
          <a:endParaRPr lang="en-US"/>
        </a:p>
      </dgm:t>
    </dgm:pt>
    <dgm:pt modelId="{7C26FB03-6445-4FCB-BBDA-77F8B3DAE0BA}">
      <dgm:prSet/>
      <dgm:spPr/>
      <dgm:t>
        <a:bodyPr/>
        <a:lstStyle/>
        <a:p>
          <a:r>
            <a:rPr lang="en-US"/>
            <a:t>Gender – Prevalence is higher among women</a:t>
          </a:r>
        </a:p>
      </dgm:t>
    </dgm:pt>
    <dgm:pt modelId="{872F880C-6D84-4E94-8909-B4EDFFF2F344}" type="parTrans" cxnId="{647921EC-BDBD-40CF-BEDA-84C748E620A5}">
      <dgm:prSet/>
      <dgm:spPr/>
      <dgm:t>
        <a:bodyPr/>
        <a:lstStyle/>
        <a:p>
          <a:endParaRPr lang="en-US"/>
        </a:p>
      </dgm:t>
    </dgm:pt>
    <dgm:pt modelId="{C4A84865-051A-4FB8-88B1-3D4D3D4CE8CE}" type="sibTrans" cxnId="{647921EC-BDBD-40CF-BEDA-84C748E620A5}">
      <dgm:prSet/>
      <dgm:spPr/>
      <dgm:t>
        <a:bodyPr/>
        <a:lstStyle/>
        <a:p>
          <a:endParaRPr lang="en-US"/>
        </a:p>
      </dgm:t>
    </dgm:pt>
    <dgm:pt modelId="{60D51E2F-1876-4990-B689-E513796E1D59}">
      <dgm:prSet/>
      <dgm:spPr/>
      <dgm:t>
        <a:bodyPr/>
        <a:lstStyle/>
        <a:p>
          <a:r>
            <a:rPr lang="en-US"/>
            <a:t>Age – Prevalence is higher among older adults</a:t>
          </a:r>
        </a:p>
      </dgm:t>
    </dgm:pt>
    <dgm:pt modelId="{22662079-620A-40F5-BCAD-D9A5E86C3A56}" type="parTrans" cxnId="{8CB1C01B-5F14-47F0-BD3C-70B5D420FDD8}">
      <dgm:prSet/>
      <dgm:spPr/>
      <dgm:t>
        <a:bodyPr/>
        <a:lstStyle/>
        <a:p>
          <a:endParaRPr lang="en-US"/>
        </a:p>
      </dgm:t>
    </dgm:pt>
    <dgm:pt modelId="{66916B11-34A0-45E8-816F-8ABA52382158}" type="sibTrans" cxnId="{8CB1C01B-5F14-47F0-BD3C-70B5D420FDD8}">
      <dgm:prSet/>
      <dgm:spPr/>
      <dgm:t>
        <a:bodyPr/>
        <a:lstStyle/>
        <a:p>
          <a:endParaRPr lang="en-US"/>
        </a:p>
      </dgm:t>
    </dgm:pt>
    <dgm:pt modelId="{A5E989CA-71CF-4C62-91E3-00BA1B79789F}" type="pres">
      <dgm:prSet presAssocID="{4BF2BCA4-9FF4-4866-9A97-5DED26BF5370}" presName="root" presStyleCnt="0">
        <dgm:presLayoutVars>
          <dgm:dir/>
          <dgm:resizeHandles val="exact"/>
        </dgm:presLayoutVars>
      </dgm:prSet>
      <dgm:spPr/>
    </dgm:pt>
    <dgm:pt modelId="{722BC85A-0111-45D7-A369-CA8726ED0728}" type="pres">
      <dgm:prSet presAssocID="{59ECF9AA-FA08-48BA-A826-EE72C8DA33EF}" presName="compNode" presStyleCnt="0"/>
      <dgm:spPr/>
    </dgm:pt>
    <dgm:pt modelId="{9E138B65-E8D0-4F0D-A6BB-D1667E753F13}" type="pres">
      <dgm:prSet presAssocID="{59ECF9AA-FA08-48BA-A826-EE72C8DA33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itcoin"/>
        </a:ext>
      </dgm:extLst>
    </dgm:pt>
    <dgm:pt modelId="{FB1D3911-73C3-4931-B14B-0657908AD4B7}" type="pres">
      <dgm:prSet presAssocID="{59ECF9AA-FA08-48BA-A826-EE72C8DA33EF}" presName="spaceRect" presStyleCnt="0"/>
      <dgm:spPr/>
    </dgm:pt>
    <dgm:pt modelId="{BD0D4134-37DC-4D16-A52C-6429B08DBEAF}" type="pres">
      <dgm:prSet presAssocID="{59ECF9AA-FA08-48BA-A826-EE72C8DA33EF}" presName="textRect" presStyleLbl="revTx" presStyleIdx="0" presStyleCnt="5">
        <dgm:presLayoutVars>
          <dgm:chMax val="1"/>
          <dgm:chPref val="1"/>
        </dgm:presLayoutVars>
      </dgm:prSet>
      <dgm:spPr/>
    </dgm:pt>
    <dgm:pt modelId="{32AFCAF2-5890-4DB2-B6AD-82FF87885626}" type="pres">
      <dgm:prSet presAssocID="{60F4B56B-F496-4A52-B42A-1C8254E068C1}" presName="sibTrans" presStyleCnt="0"/>
      <dgm:spPr/>
    </dgm:pt>
    <dgm:pt modelId="{309A56BB-8A0E-4EE0-A11C-9C988DCB954A}" type="pres">
      <dgm:prSet presAssocID="{FA462D01-E19B-4618-9DD0-31A3EB42D630}" presName="compNode" presStyleCnt="0"/>
      <dgm:spPr/>
    </dgm:pt>
    <dgm:pt modelId="{65184268-77C2-4128-AF5F-F801FAF65F2A}" type="pres">
      <dgm:prSet presAssocID="{FA462D01-E19B-4618-9DD0-31A3EB42D630}"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0177825A-FE54-474A-8C16-CEC96D4C5060}" type="pres">
      <dgm:prSet presAssocID="{FA462D01-E19B-4618-9DD0-31A3EB42D630}" presName="spaceRect" presStyleCnt="0"/>
      <dgm:spPr/>
    </dgm:pt>
    <dgm:pt modelId="{B4196343-DC7A-48F0-8812-E569B3FD1C2C}" type="pres">
      <dgm:prSet presAssocID="{FA462D01-E19B-4618-9DD0-31A3EB42D630}" presName="textRect" presStyleLbl="revTx" presStyleIdx="1" presStyleCnt="5">
        <dgm:presLayoutVars>
          <dgm:chMax val="1"/>
          <dgm:chPref val="1"/>
        </dgm:presLayoutVars>
      </dgm:prSet>
      <dgm:spPr/>
    </dgm:pt>
    <dgm:pt modelId="{05027404-9A68-4741-989C-CC574F2A0384}" type="pres">
      <dgm:prSet presAssocID="{40060BA7-AB44-457D-A564-4F881CDDF667}" presName="sibTrans" presStyleCnt="0"/>
      <dgm:spPr/>
    </dgm:pt>
    <dgm:pt modelId="{7D21A4BE-C7C9-4983-A629-121E5FDFBFB4}" type="pres">
      <dgm:prSet presAssocID="{F9EA47FB-CAA7-442E-B09B-843F6F375D31}" presName="compNode" presStyleCnt="0"/>
      <dgm:spPr/>
    </dgm:pt>
    <dgm:pt modelId="{DCECAC94-CF39-4322-8CDF-E96E22F95036}" type="pres">
      <dgm:prSet presAssocID="{F9EA47FB-CAA7-442E-B09B-843F6F375D31}"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ildren"/>
        </a:ext>
      </dgm:extLst>
    </dgm:pt>
    <dgm:pt modelId="{5AA7EB1F-C985-42FC-8A5B-21E80EF18E3D}" type="pres">
      <dgm:prSet presAssocID="{F9EA47FB-CAA7-442E-B09B-843F6F375D31}" presName="spaceRect" presStyleCnt="0"/>
      <dgm:spPr/>
    </dgm:pt>
    <dgm:pt modelId="{AA11F9BB-6C5D-4C89-BE25-84DAF35278A4}" type="pres">
      <dgm:prSet presAssocID="{F9EA47FB-CAA7-442E-B09B-843F6F375D31}" presName="textRect" presStyleLbl="revTx" presStyleIdx="2" presStyleCnt="5">
        <dgm:presLayoutVars>
          <dgm:chMax val="1"/>
          <dgm:chPref val="1"/>
        </dgm:presLayoutVars>
      </dgm:prSet>
      <dgm:spPr/>
    </dgm:pt>
    <dgm:pt modelId="{9BD2372D-0D61-49E6-9768-C730B8C03365}" type="pres">
      <dgm:prSet presAssocID="{B36B1A20-0C9C-4498-AD5C-8CFD4DC09C33}" presName="sibTrans" presStyleCnt="0"/>
      <dgm:spPr/>
    </dgm:pt>
    <dgm:pt modelId="{AF40BF0A-B370-4B8D-ACB6-73A640ECC950}" type="pres">
      <dgm:prSet presAssocID="{7C26FB03-6445-4FCB-BBDA-77F8B3DAE0BA}" presName="compNode" presStyleCnt="0"/>
      <dgm:spPr/>
    </dgm:pt>
    <dgm:pt modelId="{99CBA9DF-175E-4216-B919-4DA2DF454161}" type="pres">
      <dgm:prSet presAssocID="{7C26FB03-6445-4FCB-BBDA-77F8B3DAE0BA}"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Kimono"/>
        </a:ext>
      </dgm:extLst>
    </dgm:pt>
    <dgm:pt modelId="{C704A39E-6B92-4B0B-9498-A52BC6F887BC}" type="pres">
      <dgm:prSet presAssocID="{7C26FB03-6445-4FCB-BBDA-77F8B3DAE0BA}" presName="spaceRect" presStyleCnt="0"/>
      <dgm:spPr/>
    </dgm:pt>
    <dgm:pt modelId="{9BB79B11-644D-4930-A1AD-B4A97D1B7EEB}" type="pres">
      <dgm:prSet presAssocID="{7C26FB03-6445-4FCB-BBDA-77F8B3DAE0BA}" presName="textRect" presStyleLbl="revTx" presStyleIdx="3" presStyleCnt="5">
        <dgm:presLayoutVars>
          <dgm:chMax val="1"/>
          <dgm:chPref val="1"/>
        </dgm:presLayoutVars>
      </dgm:prSet>
      <dgm:spPr/>
    </dgm:pt>
    <dgm:pt modelId="{A606CA9D-1D63-4977-A1D2-783507BBCEE9}" type="pres">
      <dgm:prSet presAssocID="{C4A84865-051A-4FB8-88B1-3D4D3D4CE8CE}" presName="sibTrans" presStyleCnt="0"/>
      <dgm:spPr/>
    </dgm:pt>
    <dgm:pt modelId="{56D1B8A2-18A5-4FBA-AF0B-19AE70E70BA3}" type="pres">
      <dgm:prSet presAssocID="{60D51E2F-1876-4990-B689-E513796E1D59}" presName="compNode" presStyleCnt="0"/>
      <dgm:spPr/>
    </dgm:pt>
    <dgm:pt modelId="{FD35191E-2D73-49DE-A2F5-B08D088EA8DA}" type="pres">
      <dgm:prSet presAssocID="{60D51E2F-1876-4990-B689-E513796E1D59}"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erson with Cane"/>
        </a:ext>
      </dgm:extLst>
    </dgm:pt>
    <dgm:pt modelId="{6CB3437F-7F63-4B66-BB51-300602889DAE}" type="pres">
      <dgm:prSet presAssocID="{60D51E2F-1876-4990-B689-E513796E1D59}" presName="spaceRect" presStyleCnt="0"/>
      <dgm:spPr/>
    </dgm:pt>
    <dgm:pt modelId="{1DB10DFD-6C63-4055-8F6E-AA1F0093B073}" type="pres">
      <dgm:prSet presAssocID="{60D51E2F-1876-4990-B689-E513796E1D59}" presName="textRect" presStyleLbl="revTx" presStyleIdx="4" presStyleCnt="5">
        <dgm:presLayoutVars>
          <dgm:chMax val="1"/>
          <dgm:chPref val="1"/>
        </dgm:presLayoutVars>
      </dgm:prSet>
      <dgm:spPr/>
    </dgm:pt>
  </dgm:ptLst>
  <dgm:cxnLst>
    <dgm:cxn modelId="{557EAC01-3D6C-47C7-A4E9-A4FC510EF636}" srcId="{4BF2BCA4-9FF4-4866-9A97-5DED26BF5370}" destId="{F9EA47FB-CAA7-442E-B09B-843F6F375D31}" srcOrd="2" destOrd="0" parTransId="{E3CAEBC4-0B71-49E7-B9A3-8625D326FBEE}" sibTransId="{B36B1A20-0C9C-4498-AD5C-8CFD4DC09C33}"/>
    <dgm:cxn modelId="{A6689614-CE98-4BA8-8B47-1A574FB35151}" type="presOf" srcId="{FA462D01-E19B-4618-9DD0-31A3EB42D630}" destId="{B4196343-DC7A-48F0-8812-E569B3FD1C2C}" srcOrd="0" destOrd="0" presId="urn:microsoft.com/office/officeart/2018/2/layout/IconLabelList"/>
    <dgm:cxn modelId="{8234AB14-90ED-4D23-A858-FF3C9AB70DA8}" type="presOf" srcId="{7C26FB03-6445-4FCB-BBDA-77F8B3DAE0BA}" destId="{9BB79B11-644D-4930-A1AD-B4A97D1B7EEB}" srcOrd="0" destOrd="0" presId="urn:microsoft.com/office/officeart/2018/2/layout/IconLabelList"/>
    <dgm:cxn modelId="{8CB1C01B-5F14-47F0-BD3C-70B5D420FDD8}" srcId="{4BF2BCA4-9FF4-4866-9A97-5DED26BF5370}" destId="{60D51E2F-1876-4990-B689-E513796E1D59}" srcOrd="4" destOrd="0" parTransId="{22662079-620A-40F5-BCAD-D9A5E86C3A56}" sibTransId="{66916B11-34A0-45E8-816F-8ABA52382158}"/>
    <dgm:cxn modelId="{7D1CA639-DDA3-421F-8236-20C15F7158F7}" type="presOf" srcId="{60D51E2F-1876-4990-B689-E513796E1D59}" destId="{1DB10DFD-6C63-4055-8F6E-AA1F0093B073}" srcOrd="0" destOrd="0" presId="urn:microsoft.com/office/officeart/2018/2/layout/IconLabelList"/>
    <dgm:cxn modelId="{C2F42E62-B53A-421D-884A-4DA5D9FCEBB2}" srcId="{4BF2BCA4-9FF4-4866-9A97-5DED26BF5370}" destId="{59ECF9AA-FA08-48BA-A826-EE72C8DA33EF}" srcOrd="0" destOrd="0" parTransId="{0DE32B10-47BE-44E9-87CD-F26F364CE37F}" sibTransId="{60F4B56B-F496-4A52-B42A-1C8254E068C1}"/>
    <dgm:cxn modelId="{42F4FB58-962D-4718-91F4-873B69F7E752}" type="presOf" srcId="{F9EA47FB-CAA7-442E-B09B-843F6F375D31}" destId="{AA11F9BB-6C5D-4C89-BE25-84DAF35278A4}" srcOrd="0" destOrd="0" presId="urn:microsoft.com/office/officeart/2018/2/layout/IconLabelList"/>
    <dgm:cxn modelId="{1E809B87-A92F-4D85-B91D-3256246FAA05}" type="presOf" srcId="{59ECF9AA-FA08-48BA-A826-EE72C8DA33EF}" destId="{BD0D4134-37DC-4D16-A52C-6429B08DBEAF}" srcOrd="0" destOrd="0" presId="urn:microsoft.com/office/officeart/2018/2/layout/IconLabelList"/>
    <dgm:cxn modelId="{CF00F587-CD4D-49EF-AC64-33CC146806B1}" type="presOf" srcId="{4BF2BCA4-9FF4-4866-9A97-5DED26BF5370}" destId="{A5E989CA-71CF-4C62-91E3-00BA1B79789F}" srcOrd="0" destOrd="0" presId="urn:microsoft.com/office/officeart/2018/2/layout/IconLabelList"/>
    <dgm:cxn modelId="{DAA92BAC-8241-46FC-80E8-47C60B945B7F}" srcId="{4BF2BCA4-9FF4-4866-9A97-5DED26BF5370}" destId="{FA462D01-E19B-4618-9DD0-31A3EB42D630}" srcOrd="1" destOrd="0" parTransId="{1EB6609B-ADC7-4E1F-B1E4-8C2102D24055}" sibTransId="{40060BA7-AB44-457D-A564-4F881CDDF667}"/>
    <dgm:cxn modelId="{647921EC-BDBD-40CF-BEDA-84C748E620A5}" srcId="{4BF2BCA4-9FF4-4866-9A97-5DED26BF5370}" destId="{7C26FB03-6445-4FCB-BBDA-77F8B3DAE0BA}" srcOrd="3" destOrd="0" parTransId="{872F880C-6D84-4E94-8909-B4EDFFF2F344}" sibTransId="{C4A84865-051A-4FB8-88B1-3D4D3D4CE8CE}"/>
    <dgm:cxn modelId="{1FF7A43D-F44C-4F18-AAF2-2F7722822C34}" type="presParOf" srcId="{A5E989CA-71CF-4C62-91E3-00BA1B79789F}" destId="{722BC85A-0111-45D7-A369-CA8726ED0728}" srcOrd="0" destOrd="0" presId="urn:microsoft.com/office/officeart/2018/2/layout/IconLabelList"/>
    <dgm:cxn modelId="{16C8ED26-C5F7-4912-B138-AF0CEAAA107E}" type="presParOf" srcId="{722BC85A-0111-45D7-A369-CA8726ED0728}" destId="{9E138B65-E8D0-4F0D-A6BB-D1667E753F13}" srcOrd="0" destOrd="0" presId="urn:microsoft.com/office/officeart/2018/2/layout/IconLabelList"/>
    <dgm:cxn modelId="{9A1344E0-64D7-4002-A341-7BCB6CC9F3C4}" type="presParOf" srcId="{722BC85A-0111-45D7-A369-CA8726ED0728}" destId="{FB1D3911-73C3-4931-B14B-0657908AD4B7}" srcOrd="1" destOrd="0" presId="urn:microsoft.com/office/officeart/2018/2/layout/IconLabelList"/>
    <dgm:cxn modelId="{764D8D1B-CABA-4046-B7D4-920EF86CEF4E}" type="presParOf" srcId="{722BC85A-0111-45D7-A369-CA8726ED0728}" destId="{BD0D4134-37DC-4D16-A52C-6429B08DBEAF}" srcOrd="2" destOrd="0" presId="urn:microsoft.com/office/officeart/2018/2/layout/IconLabelList"/>
    <dgm:cxn modelId="{3AF91A7A-64E8-4373-BB24-69096D6BA8FC}" type="presParOf" srcId="{A5E989CA-71CF-4C62-91E3-00BA1B79789F}" destId="{32AFCAF2-5890-4DB2-B6AD-82FF87885626}" srcOrd="1" destOrd="0" presId="urn:microsoft.com/office/officeart/2018/2/layout/IconLabelList"/>
    <dgm:cxn modelId="{1ACF27C9-2603-4EC6-B760-38F2E381FD4D}" type="presParOf" srcId="{A5E989CA-71CF-4C62-91E3-00BA1B79789F}" destId="{309A56BB-8A0E-4EE0-A11C-9C988DCB954A}" srcOrd="2" destOrd="0" presId="urn:microsoft.com/office/officeart/2018/2/layout/IconLabelList"/>
    <dgm:cxn modelId="{FF88DF23-BFCE-48C4-B715-DAD04748BA10}" type="presParOf" srcId="{309A56BB-8A0E-4EE0-A11C-9C988DCB954A}" destId="{65184268-77C2-4128-AF5F-F801FAF65F2A}" srcOrd="0" destOrd="0" presId="urn:microsoft.com/office/officeart/2018/2/layout/IconLabelList"/>
    <dgm:cxn modelId="{7A6ABF42-A892-42A5-9A0B-C3F8581ADAB9}" type="presParOf" srcId="{309A56BB-8A0E-4EE0-A11C-9C988DCB954A}" destId="{0177825A-FE54-474A-8C16-CEC96D4C5060}" srcOrd="1" destOrd="0" presId="urn:microsoft.com/office/officeart/2018/2/layout/IconLabelList"/>
    <dgm:cxn modelId="{AC2BB756-564B-4224-9A41-8367922CF9C2}" type="presParOf" srcId="{309A56BB-8A0E-4EE0-A11C-9C988DCB954A}" destId="{B4196343-DC7A-48F0-8812-E569B3FD1C2C}" srcOrd="2" destOrd="0" presId="urn:microsoft.com/office/officeart/2018/2/layout/IconLabelList"/>
    <dgm:cxn modelId="{2C6798B1-EAE4-484B-A548-3981A715DFCD}" type="presParOf" srcId="{A5E989CA-71CF-4C62-91E3-00BA1B79789F}" destId="{05027404-9A68-4741-989C-CC574F2A0384}" srcOrd="3" destOrd="0" presId="urn:microsoft.com/office/officeart/2018/2/layout/IconLabelList"/>
    <dgm:cxn modelId="{75CA9ED7-57B2-4F7F-BBA3-21767448B8A1}" type="presParOf" srcId="{A5E989CA-71CF-4C62-91E3-00BA1B79789F}" destId="{7D21A4BE-C7C9-4983-A629-121E5FDFBFB4}" srcOrd="4" destOrd="0" presId="urn:microsoft.com/office/officeart/2018/2/layout/IconLabelList"/>
    <dgm:cxn modelId="{AAFD773C-D3A0-4EB6-947C-E016547B6851}" type="presParOf" srcId="{7D21A4BE-C7C9-4983-A629-121E5FDFBFB4}" destId="{DCECAC94-CF39-4322-8CDF-E96E22F95036}" srcOrd="0" destOrd="0" presId="urn:microsoft.com/office/officeart/2018/2/layout/IconLabelList"/>
    <dgm:cxn modelId="{6521A540-A917-46FF-81A2-EB9F5B88FE58}" type="presParOf" srcId="{7D21A4BE-C7C9-4983-A629-121E5FDFBFB4}" destId="{5AA7EB1F-C985-42FC-8A5B-21E80EF18E3D}" srcOrd="1" destOrd="0" presId="urn:microsoft.com/office/officeart/2018/2/layout/IconLabelList"/>
    <dgm:cxn modelId="{1A50A4C5-31F0-4DC0-8F6E-5575C7CF6738}" type="presParOf" srcId="{7D21A4BE-C7C9-4983-A629-121E5FDFBFB4}" destId="{AA11F9BB-6C5D-4C89-BE25-84DAF35278A4}" srcOrd="2" destOrd="0" presId="urn:microsoft.com/office/officeart/2018/2/layout/IconLabelList"/>
    <dgm:cxn modelId="{86ACDFC7-6014-4EBD-AB78-F941EC8C38AD}" type="presParOf" srcId="{A5E989CA-71CF-4C62-91E3-00BA1B79789F}" destId="{9BD2372D-0D61-49E6-9768-C730B8C03365}" srcOrd="5" destOrd="0" presId="urn:microsoft.com/office/officeart/2018/2/layout/IconLabelList"/>
    <dgm:cxn modelId="{33EDAB5A-8C0A-4B75-9985-8C215CEF33F6}" type="presParOf" srcId="{A5E989CA-71CF-4C62-91E3-00BA1B79789F}" destId="{AF40BF0A-B370-4B8D-ACB6-73A640ECC950}" srcOrd="6" destOrd="0" presId="urn:microsoft.com/office/officeart/2018/2/layout/IconLabelList"/>
    <dgm:cxn modelId="{1ACD48DE-D639-4476-830A-0ED4E7ACEDDE}" type="presParOf" srcId="{AF40BF0A-B370-4B8D-ACB6-73A640ECC950}" destId="{99CBA9DF-175E-4216-B919-4DA2DF454161}" srcOrd="0" destOrd="0" presId="urn:microsoft.com/office/officeart/2018/2/layout/IconLabelList"/>
    <dgm:cxn modelId="{E99ECD83-B0BF-49F6-A470-F114DC64EDF7}" type="presParOf" srcId="{AF40BF0A-B370-4B8D-ACB6-73A640ECC950}" destId="{C704A39E-6B92-4B0B-9498-A52BC6F887BC}" srcOrd="1" destOrd="0" presId="urn:microsoft.com/office/officeart/2018/2/layout/IconLabelList"/>
    <dgm:cxn modelId="{056C46EF-4441-4D14-84DC-6E7FBF9A92AF}" type="presParOf" srcId="{AF40BF0A-B370-4B8D-ACB6-73A640ECC950}" destId="{9BB79B11-644D-4930-A1AD-B4A97D1B7EEB}" srcOrd="2" destOrd="0" presId="urn:microsoft.com/office/officeart/2018/2/layout/IconLabelList"/>
    <dgm:cxn modelId="{C9A81614-A64C-481F-988D-CD8BEE13E461}" type="presParOf" srcId="{A5E989CA-71CF-4C62-91E3-00BA1B79789F}" destId="{A606CA9D-1D63-4977-A1D2-783507BBCEE9}" srcOrd="7" destOrd="0" presId="urn:microsoft.com/office/officeart/2018/2/layout/IconLabelList"/>
    <dgm:cxn modelId="{BE4D1DCE-FB85-4B87-A987-1816292E634D}" type="presParOf" srcId="{A5E989CA-71CF-4C62-91E3-00BA1B79789F}" destId="{56D1B8A2-18A5-4FBA-AF0B-19AE70E70BA3}" srcOrd="8" destOrd="0" presId="urn:microsoft.com/office/officeart/2018/2/layout/IconLabelList"/>
    <dgm:cxn modelId="{398312D3-AA38-45B7-AE0B-C5ABA21DC5D5}" type="presParOf" srcId="{56D1B8A2-18A5-4FBA-AF0B-19AE70E70BA3}" destId="{FD35191E-2D73-49DE-A2F5-B08D088EA8DA}" srcOrd="0" destOrd="0" presId="urn:microsoft.com/office/officeart/2018/2/layout/IconLabelList"/>
    <dgm:cxn modelId="{0A58FDC8-FA3E-41E6-B861-B2080B812865}" type="presParOf" srcId="{56D1B8A2-18A5-4FBA-AF0B-19AE70E70BA3}" destId="{6CB3437F-7F63-4B66-BB51-300602889DAE}" srcOrd="1" destOrd="0" presId="urn:microsoft.com/office/officeart/2018/2/layout/IconLabelList"/>
    <dgm:cxn modelId="{8A829E3E-5884-4E7A-ABFF-32966D03B543}" type="presParOf" srcId="{56D1B8A2-18A5-4FBA-AF0B-19AE70E70BA3}" destId="{1DB10DFD-6C63-4055-8F6E-AA1F0093B073}"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179052-4C89-4361-A927-3618204797D2}"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AE06FCE5-B4B5-4F7E-9DE3-952C1D994D5A}">
      <dgm:prSet/>
      <dgm:spPr/>
      <dgm:t>
        <a:bodyPr/>
        <a:lstStyle/>
        <a:p>
          <a:r>
            <a:rPr lang="en-US"/>
            <a:t>Individual</a:t>
          </a:r>
        </a:p>
      </dgm:t>
    </dgm:pt>
    <dgm:pt modelId="{A626A598-E8BA-4E88-8763-0BD55E819B95}" type="parTrans" cxnId="{9D470AC2-E10D-450D-96DF-67F874EC8441}">
      <dgm:prSet/>
      <dgm:spPr/>
      <dgm:t>
        <a:bodyPr/>
        <a:lstStyle/>
        <a:p>
          <a:endParaRPr lang="en-US"/>
        </a:p>
      </dgm:t>
    </dgm:pt>
    <dgm:pt modelId="{02B6B7ED-F042-47B8-9A41-7559A920F17C}" type="sibTrans" cxnId="{9D470AC2-E10D-450D-96DF-67F874EC8441}">
      <dgm:prSet/>
      <dgm:spPr/>
      <dgm:t>
        <a:bodyPr/>
        <a:lstStyle/>
        <a:p>
          <a:endParaRPr lang="en-US"/>
        </a:p>
      </dgm:t>
    </dgm:pt>
    <dgm:pt modelId="{FB34DBDB-30D9-4C46-AC09-172B55EC2A47}">
      <dgm:prSet/>
      <dgm:spPr/>
      <dgm:t>
        <a:bodyPr/>
        <a:lstStyle/>
        <a:p>
          <a:r>
            <a:rPr lang="en-US"/>
            <a:t>Little to no physical activity</a:t>
          </a:r>
        </a:p>
      </dgm:t>
    </dgm:pt>
    <dgm:pt modelId="{4D40A0C6-5470-4F14-A35E-256D6E263E89}" type="parTrans" cxnId="{C890391A-61D0-4560-93E2-36F501FCF6C4}">
      <dgm:prSet/>
      <dgm:spPr/>
      <dgm:t>
        <a:bodyPr/>
        <a:lstStyle/>
        <a:p>
          <a:endParaRPr lang="en-US"/>
        </a:p>
      </dgm:t>
    </dgm:pt>
    <dgm:pt modelId="{3398B03A-A368-4724-85DA-CA1C10263056}" type="sibTrans" cxnId="{C890391A-61D0-4560-93E2-36F501FCF6C4}">
      <dgm:prSet/>
      <dgm:spPr/>
      <dgm:t>
        <a:bodyPr/>
        <a:lstStyle/>
        <a:p>
          <a:endParaRPr lang="en-US"/>
        </a:p>
      </dgm:t>
    </dgm:pt>
    <dgm:pt modelId="{22552CA4-F015-45BD-BF5A-570E3B3C09AF}">
      <dgm:prSet/>
      <dgm:spPr/>
      <dgm:t>
        <a:bodyPr/>
        <a:lstStyle/>
        <a:p>
          <a:r>
            <a:rPr lang="en-US"/>
            <a:t>Not eating a healthy balanced diet</a:t>
          </a:r>
        </a:p>
      </dgm:t>
    </dgm:pt>
    <dgm:pt modelId="{21A4B121-D0C3-4D47-98DA-9D1032C555C6}" type="parTrans" cxnId="{8687432C-06F9-461D-B84A-5CC9AAF5C457}">
      <dgm:prSet/>
      <dgm:spPr/>
      <dgm:t>
        <a:bodyPr/>
        <a:lstStyle/>
        <a:p>
          <a:endParaRPr lang="en-US"/>
        </a:p>
      </dgm:t>
    </dgm:pt>
    <dgm:pt modelId="{F7F01C96-4B9B-4943-B010-DEB485346426}" type="sibTrans" cxnId="{8687432C-06F9-461D-B84A-5CC9AAF5C457}">
      <dgm:prSet/>
      <dgm:spPr/>
      <dgm:t>
        <a:bodyPr/>
        <a:lstStyle/>
        <a:p>
          <a:endParaRPr lang="en-US"/>
        </a:p>
      </dgm:t>
    </dgm:pt>
    <dgm:pt modelId="{D845D4FB-7404-4F04-8610-C7F1DBEE681B}">
      <dgm:prSet/>
      <dgm:spPr/>
      <dgm:t>
        <a:bodyPr/>
        <a:lstStyle/>
        <a:p>
          <a:r>
            <a:rPr lang="en-US"/>
            <a:t>Not getting enough sleep</a:t>
          </a:r>
        </a:p>
      </dgm:t>
    </dgm:pt>
    <dgm:pt modelId="{528926AF-0558-4B8D-B559-1924E54DAC5A}" type="parTrans" cxnId="{55E043E1-3AB4-47F1-A289-240E589E3AF9}">
      <dgm:prSet/>
      <dgm:spPr/>
      <dgm:t>
        <a:bodyPr/>
        <a:lstStyle/>
        <a:p>
          <a:endParaRPr lang="en-US"/>
        </a:p>
      </dgm:t>
    </dgm:pt>
    <dgm:pt modelId="{B3C116FE-E646-4CC5-80A2-909F83E708C9}" type="sibTrans" cxnId="{55E043E1-3AB4-47F1-A289-240E589E3AF9}">
      <dgm:prSet/>
      <dgm:spPr/>
      <dgm:t>
        <a:bodyPr/>
        <a:lstStyle/>
        <a:p>
          <a:endParaRPr lang="en-US"/>
        </a:p>
      </dgm:t>
    </dgm:pt>
    <dgm:pt modelId="{C72218C5-D650-4803-97C7-24BBD25B3328}">
      <dgm:prSet/>
      <dgm:spPr/>
      <dgm:t>
        <a:bodyPr/>
        <a:lstStyle/>
        <a:p>
          <a:r>
            <a:rPr lang="en-US"/>
            <a:t>Enduring an excessive amounts of stress</a:t>
          </a:r>
        </a:p>
      </dgm:t>
    </dgm:pt>
    <dgm:pt modelId="{D38CA8FD-1DC7-4E27-8485-BFA7ECFC66E6}" type="parTrans" cxnId="{ACB3D817-5DC0-4628-BD18-B9B1817F2842}">
      <dgm:prSet/>
      <dgm:spPr/>
      <dgm:t>
        <a:bodyPr/>
        <a:lstStyle/>
        <a:p>
          <a:endParaRPr lang="en-US"/>
        </a:p>
      </dgm:t>
    </dgm:pt>
    <dgm:pt modelId="{AE94CBB1-A60E-4BB7-8CCA-82875816E1CC}" type="sibTrans" cxnId="{ACB3D817-5DC0-4628-BD18-B9B1817F2842}">
      <dgm:prSet/>
      <dgm:spPr/>
      <dgm:t>
        <a:bodyPr/>
        <a:lstStyle/>
        <a:p>
          <a:endParaRPr lang="en-US"/>
        </a:p>
      </dgm:t>
    </dgm:pt>
    <dgm:pt modelId="{C271C764-BF83-4F98-8621-1D1B7AE3DE1E}">
      <dgm:prSet/>
      <dgm:spPr/>
      <dgm:t>
        <a:bodyPr/>
        <a:lstStyle/>
        <a:p>
          <a:r>
            <a:rPr lang="en-US"/>
            <a:t>Population</a:t>
          </a:r>
        </a:p>
      </dgm:t>
    </dgm:pt>
    <dgm:pt modelId="{99BA4BE6-343B-4D09-9863-0FB3A8847420}" type="parTrans" cxnId="{4C51DF49-E54C-436F-AC71-CEEA65AD79E3}">
      <dgm:prSet/>
      <dgm:spPr/>
      <dgm:t>
        <a:bodyPr/>
        <a:lstStyle/>
        <a:p>
          <a:endParaRPr lang="en-US"/>
        </a:p>
      </dgm:t>
    </dgm:pt>
    <dgm:pt modelId="{663E6DDF-B62F-49AA-88F3-D7C340DE4F50}" type="sibTrans" cxnId="{4C51DF49-E54C-436F-AC71-CEEA65AD79E3}">
      <dgm:prSet/>
      <dgm:spPr/>
      <dgm:t>
        <a:bodyPr/>
        <a:lstStyle/>
        <a:p>
          <a:endParaRPr lang="en-US"/>
        </a:p>
      </dgm:t>
    </dgm:pt>
    <dgm:pt modelId="{9A0BB236-52E9-4D11-A78A-5045191FEF43}">
      <dgm:prSet/>
      <dgm:spPr/>
      <dgm:t>
        <a:bodyPr/>
        <a:lstStyle/>
        <a:p>
          <a:r>
            <a:rPr lang="en-US"/>
            <a:t>Not eating a balanced diet</a:t>
          </a:r>
        </a:p>
      </dgm:t>
    </dgm:pt>
    <dgm:pt modelId="{7717D4A9-84F5-4514-A4A5-BBEF7E8AFB1D}" type="parTrans" cxnId="{C8040D37-2E0C-4366-BF8A-34A314C9AD18}">
      <dgm:prSet/>
      <dgm:spPr/>
      <dgm:t>
        <a:bodyPr/>
        <a:lstStyle/>
        <a:p>
          <a:endParaRPr lang="en-US"/>
        </a:p>
      </dgm:t>
    </dgm:pt>
    <dgm:pt modelId="{B0BEFF86-2BEC-4B85-858F-9CB26C6082F7}" type="sibTrans" cxnId="{C8040D37-2E0C-4366-BF8A-34A314C9AD18}">
      <dgm:prSet/>
      <dgm:spPr/>
      <dgm:t>
        <a:bodyPr/>
        <a:lstStyle/>
        <a:p>
          <a:endParaRPr lang="en-US"/>
        </a:p>
      </dgm:t>
    </dgm:pt>
    <dgm:pt modelId="{94EF94C0-2AF1-4E67-A914-6ECBF6EE00DD}">
      <dgm:prSet/>
      <dgm:spPr/>
      <dgm:t>
        <a:bodyPr/>
        <a:lstStyle/>
        <a:p>
          <a:r>
            <a:rPr lang="en-US"/>
            <a:t>Not being physically active</a:t>
          </a:r>
        </a:p>
      </dgm:t>
    </dgm:pt>
    <dgm:pt modelId="{93AC4C0E-C3B5-4274-B2E2-3B8E19968D99}" type="parTrans" cxnId="{5C9B6F76-9DDF-4184-A60B-F33BA66F2A69}">
      <dgm:prSet/>
      <dgm:spPr/>
      <dgm:t>
        <a:bodyPr/>
        <a:lstStyle/>
        <a:p>
          <a:endParaRPr lang="en-US"/>
        </a:p>
      </dgm:t>
    </dgm:pt>
    <dgm:pt modelId="{789758EA-590A-4659-BD46-C2515E408BAB}" type="sibTrans" cxnId="{5C9B6F76-9DDF-4184-A60B-F33BA66F2A69}">
      <dgm:prSet/>
      <dgm:spPr/>
      <dgm:t>
        <a:bodyPr/>
        <a:lstStyle/>
        <a:p>
          <a:endParaRPr lang="en-US"/>
        </a:p>
      </dgm:t>
    </dgm:pt>
    <dgm:pt modelId="{C7138F73-0E7A-4C72-A51C-CFC18DC7A5A0}">
      <dgm:prSet/>
      <dgm:spPr/>
      <dgm:t>
        <a:bodyPr/>
        <a:lstStyle/>
        <a:p>
          <a:r>
            <a:rPr lang="en-US"/>
            <a:t>Lack of motivation</a:t>
          </a:r>
        </a:p>
      </dgm:t>
    </dgm:pt>
    <dgm:pt modelId="{76BA8932-CAD9-4BBC-9E98-4657960A7E47}" type="parTrans" cxnId="{FF0A887D-EAD5-4E0F-A6BD-AD1802DB460F}">
      <dgm:prSet/>
      <dgm:spPr/>
      <dgm:t>
        <a:bodyPr/>
        <a:lstStyle/>
        <a:p>
          <a:endParaRPr lang="en-US"/>
        </a:p>
      </dgm:t>
    </dgm:pt>
    <dgm:pt modelId="{8D1D5715-5177-4B2B-9E22-CB7CF8180076}" type="sibTrans" cxnId="{FF0A887D-EAD5-4E0F-A6BD-AD1802DB460F}">
      <dgm:prSet/>
      <dgm:spPr/>
      <dgm:t>
        <a:bodyPr/>
        <a:lstStyle/>
        <a:p>
          <a:endParaRPr lang="en-US"/>
        </a:p>
      </dgm:t>
    </dgm:pt>
    <dgm:pt modelId="{03611177-E319-49D7-919F-BF7760F7E92E}" type="pres">
      <dgm:prSet presAssocID="{C3179052-4C89-4361-A927-3618204797D2}" presName="root" presStyleCnt="0">
        <dgm:presLayoutVars>
          <dgm:dir/>
          <dgm:resizeHandles val="exact"/>
        </dgm:presLayoutVars>
      </dgm:prSet>
      <dgm:spPr/>
    </dgm:pt>
    <dgm:pt modelId="{7C0199B4-FC08-4244-8132-B0CBA71DA947}" type="pres">
      <dgm:prSet presAssocID="{AE06FCE5-B4B5-4F7E-9DE3-952C1D994D5A}" presName="compNode" presStyleCnt="0"/>
      <dgm:spPr/>
    </dgm:pt>
    <dgm:pt modelId="{A2673604-635B-4EB9-B293-C292D14C1539}" type="pres">
      <dgm:prSet presAssocID="{AE06FCE5-B4B5-4F7E-9DE3-952C1D994D5A}" presName="bgRect" presStyleLbl="bgShp" presStyleIdx="0" presStyleCnt="2"/>
      <dgm:spPr/>
    </dgm:pt>
    <dgm:pt modelId="{05787342-3299-4FD0-9064-C9324F747194}" type="pres">
      <dgm:prSet presAssocID="{AE06FCE5-B4B5-4F7E-9DE3-952C1D994D5A}"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ruit Bowl"/>
        </a:ext>
      </dgm:extLst>
    </dgm:pt>
    <dgm:pt modelId="{B58C2EA3-9474-48C0-A632-724DE9F38521}" type="pres">
      <dgm:prSet presAssocID="{AE06FCE5-B4B5-4F7E-9DE3-952C1D994D5A}" presName="spaceRect" presStyleCnt="0"/>
      <dgm:spPr/>
    </dgm:pt>
    <dgm:pt modelId="{1B4D9AF1-E841-4172-AE48-A718AD5ED289}" type="pres">
      <dgm:prSet presAssocID="{AE06FCE5-B4B5-4F7E-9DE3-952C1D994D5A}" presName="parTx" presStyleLbl="revTx" presStyleIdx="0" presStyleCnt="4">
        <dgm:presLayoutVars>
          <dgm:chMax val="0"/>
          <dgm:chPref val="0"/>
        </dgm:presLayoutVars>
      </dgm:prSet>
      <dgm:spPr/>
    </dgm:pt>
    <dgm:pt modelId="{8F38B9F0-DE7E-4363-9D09-6926FF5DD831}" type="pres">
      <dgm:prSet presAssocID="{AE06FCE5-B4B5-4F7E-9DE3-952C1D994D5A}" presName="desTx" presStyleLbl="revTx" presStyleIdx="1" presStyleCnt="4">
        <dgm:presLayoutVars/>
      </dgm:prSet>
      <dgm:spPr/>
    </dgm:pt>
    <dgm:pt modelId="{ECCB67AD-7B4D-4E3C-85B2-6530F15F93BA}" type="pres">
      <dgm:prSet presAssocID="{02B6B7ED-F042-47B8-9A41-7559A920F17C}" presName="sibTrans" presStyleCnt="0"/>
      <dgm:spPr/>
    </dgm:pt>
    <dgm:pt modelId="{D0069D0D-70E9-4B99-9760-55A8B37EA043}" type="pres">
      <dgm:prSet presAssocID="{C271C764-BF83-4F98-8621-1D1B7AE3DE1E}" presName="compNode" presStyleCnt="0"/>
      <dgm:spPr/>
    </dgm:pt>
    <dgm:pt modelId="{D540621D-B23A-4E89-90D9-E5473C36F63F}" type="pres">
      <dgm:prSet presAssocID="{C271C764-BF83-4F98-8621-1D1B7AE3DE1E}" presName="bgRect" presStyleLbl="bgShp" presStyleIdx="1" presStyleCnt="2"/>
      <dgm:spPr/>
    </dgm:pt>
    <dgm:pt modelId="{A2A1B314-E61A-44F8-B6D4-CD104A4D7C21}" type="pres">
      <dgm:prSet presAssocID="{C271C764-BF83-4F98-8621-1D1B7AE3DE1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rson Eating"/>
        </a:ext>
      </dgm:extLst>
    </dgm:pt>
    <dgm:pt modelId="{3185E7D8-A9C5-48AE-AC71-988F1F1ECE8C}" type="pres">
      <dgm:prSet presAssocID="{C271C764-BF83-4F98-8621-1D1B7AE3DE1E}" presName="spaceRect" presStyleCnt="0"/>
      <dgm:spPr/>
    </dgm:pt>
    <dgm:pt modelId="{5F1C693A-FFF8-4402-B997-4AA064DDC2D2}" type="pres">
      <dgm:prSet presAssocID="{C271C764-BF83-4F98-8621-1D1B7AE3DE1E}" presName="parTx" presStyleLbl="revTx" presStyleIdx="2" presStyleCnt="4">
        <dgm:presLayoutVars>
          <dgm:chMax val="0"/>
          <dgm:chPref val="0"/>
        </dgm:presLayoutVars>
      </dgm:prSet>
      <dgm:spPr/>
    </dgm:pt>
    <dgm:pt modelId="{67AC9089-35CA-44C2-951C-F70DD219F0B0}" type="pres">
      <dgm:prSet presAssocID="{C271C764-BF83-4F98-8621-1D1B7AE3DE1E}" presName="desTx" presStyleLbl="revTx" presStyleIdx="3" presStyleCnt="4">
        <dgm:presLayoutVars/>
      </dgm:prSet>
      <dgm:spPr/>
    </dgm:pt>
  </dgm:ptLst>
  <dgm:cxnLst>
    <dgm:cxn modelId="{3266AA0E-5B9A-40E4-83BD-3B0858C475A3}" type="presOf" srcId="{9A0BB236-52E9-4D11-A78A-5045191FEF43}" destId="{67AC9089-35CA-44C2-951C-F70DD219F0B0}" srcOrd="0" destOrd="0" presId="urn:microsoft.com/office/officeart/2018/2/layout/IconVerticalSolidList"/>
    <dgm:cxn modelId="{ACB3D817-5DC0-4628-BD18-B9B1817F2842}" srcId="{AE06FCE5-B4B5-4F7E-9DE3-952C1D994D5A}" destId="{C72218C5-D650-4803-97C7-24BBD25B3328}" srcOrd="3" destOrd="0" parTransId="{D38CA8FD-1DC7-4E27-8485-BFA7ECFC66E6}" sibTransId="{AE94CBB1-A60E-4BB7-8CCA-82875816E1CC}"/>
    <dgm:cxn modelId="{C890391A-61D0-4560-93E2-36F501FCF6C4}" srcId="{AE06FCE5-B4B5-4F7E-9DE3-952C1D994D5A}" destId="{FB34DBDB-30D9-4C46-AC09-172B55EC2A47}" srcOrd="0" destOrd="0" parTransId="{4D40A0C6-5470-4F14-A35E-256D6E263E89}" sibTransId="{3398B03A-A368-4724-85DA-CA1C10263056}"/>
    <dgm:cxn modelId="{47970C22-D432-4A73-B99D-C10D38A34CFF}" type="presOf" srcId="{AE06FCE5-B4B5-4F7E-9DE3-952C1D994D5A}" destId="{1B4D9AF1-E841-4172-AE48-A718AD5ED289}" srcOrd="0" destOrd="0" presId="urn:microsoft.com/office/officeart/2018/2/layout/IconVerticalSolidList"/>
    <dgm:cxn modelId="{8687432C-06F9-461D-B84A-5CC9AAF5C457}" srcId="{AE06FCE5-B4B5-4F7E-9DE3-952C1D994D5A}" destId="{22552CA4-F015-45BD-BF5A-570E3B3C09AF}" srcOrd="1" destOrd="0" parTransId="{21A4B121-D0C3-4D47-98DA-9D1032C555C6}" sibTransId="{F7F01C96-4B9B-4943-B010-DEB485346426}"/>
    <dgm:cxn modelId="{A43FEB2E-E49D-4555-A9C3-EAA728718F10}" type="presOf" srcId="{C72218C5-D650-4803-97C7-24BBD25B3328}" destId="{8F38B9F0-DE7E-4363-9D09-6926FF5DD831}" srcOrd="0" destOrd="3" presId="urn:microsoft.com/office/officeart/2018/2/layout/IconVerticalSolidList"/>
    <dgm:cxn modelId="{E111EE34-08D6-409E-ACFA-FFE86E74195B}" type="presOf" srcId="{C3179052-4C89-4361-A927-3618204797D2}" destId="{03611177-E319-49D7-919F-BF7760F7E92E}" srcOrd="0" destOrd="0" presId="urn:microsoft.com/office/officeart/2018/2/layout/IconVerticalSolidList"/>
    <dgm:cxn modelId="{C8040D37-2E0C-4366-BF8A-34A314C9AD18}" srcId="{C271C764-BF83-4F98-8621-1D1B7AE3DE1E}" destId="{9A0BB236-52E9-4D11-A78A-5045191FEF43}" srcOrd="0" destOrd="0" parTransId="{7717D4A9-84F5-4514-A4A5-BBEF7E8AFB1D}" sibTransId="{B0BEFF86-2BEC-4B85-858F-9CB26C6082F7}"/>
    <dgm:cxn modelId="{0A85205C-6A9F-4B38-BFB3-26B711E496FD}" type="presOf" srcId="{C271C764-BF83-4F98-8621-1D1B7AE3DE1E}" destId="{5F1C693A-FFF8-4402-B997-4AA064DDC2D2}" srcOrd="0" destOrd="0" presId="urn:microsoft.com/office/officeart/2018/2/layout/IconVerticalSolidList"/>
    <dgm:cxn modelId="{FEE60565-1540-4D37-849E-78D1C4D42C33}" type="presOf" srcId="{D845D4FB-7404-4F04-8610-C7F1DBEE681B}" destId="{8F38B9F0-DE7E-4363-9D09-6926FF5DD831}" srcOrd="0" destOrd="2" presId="urn:microsoft.com/office/officeart/2018/2/layout/IconVerticalSolidList"/>
    <dgm:cxn modelId="{388DE648-4E75-4B99-A3A2-E0E9CEC570A6}" type="presOf" srcId="{94EF94C0-2AF1-4E67-A914-6ECBF6EE00DD}" destId="{67AC9089-35CA-44C2-951C-F70DD219F0B0}" srcOrd="0" destOrd="1" presId="urn:microsoft.com/office/officeart/2018/2/layout/IconVerticalSolidList"/>
    <dgm:cxn modelId="{4C51DF49-E54C-436F-AC71-CEEA65AD79E3}" srcId="{C3179052-4C89-4361-A927-3618204797D2}" destId="{C271C764-BF83-4F98-8621-1D1B7AE3DE1E}" srcOrd="1" destOrd="0" parTransId="{99BA4BE6-343B-4D09-9863-0FB3A8847420}" sibTransId="{663E6DDF-B62F-49AA-88F3-D7C340DE4F50}"/>
    <dgm:cxn modelId="{5C9B6F76-9DDF-4184-A60B-F33BA66F2A69}" srcId="{C271C764-BF83-4F98-8621-1D1B7AE3DE1E}" destId="{94EF94C0-2AF1-4E67-A914-6ECBF6EE00DD}" srcOrd="1" destOrd="0" parTransId="{93AC4C0E-C3B5-4274-B2E2-3B8E19968D99}" sibTransId="{789758EA-590A-4659-BD46-C2515E408BAB}"/>
    <dgm:cxn modelId="{FF0A887D-EAD5-4E0F-A6BD-AD1802DB460F}" srcId="{C271C764-BF83-4F98-8621-1D1B7AE3DE1E}" destId="{C7138F73-0E7A-4C72-A51C-CFC18DC7A5A0}" srcOrd="2" destOrd="0" parTransId="{76BA8932-CAD9-4BBC-9E98-4657960A7E47}" sibTransId="{8D1D5715-5177-4B2B-9E22-CB7CF8180076}"/>
    <dgm:cxn modelId="{96B5BCBF-1F0B-460E-B36D-063483D748A7}" type="presOf" srcId="{FB34DBDB-30D9-4C46-AC09-172B55EC2A47}" destId="{8F38B9F0-DE7E-4363-9D09-6926FF5DD831}" srcOrd="0" destOrd="0" presId="urn:microsoft.com/office/officeart/2018/2/layout/IconVerticalSolidList"/>
    <dgm:cxn modelId="{9D470AC2-E10D-450D-96DF-67F874EC8441}" srcId="{C3179052-4C89-4361-A927-3618204797D2}" destId="{AE06FCE5-B4B5-4F7E-9DE3-952C1D994D5A}" srcOrd="0" destOrd="0" parTransId="{A626A598-E8BA-4E88-8763-0BD55E819B95}" sibTransId="{02B6B7ED-F042-47B8-9A41-7559A920F17C}"/>
    <dgm:cxn modelId="{D41FBCDF-B54C-4CB4-AC60-350B2D867827}" type="presOf" srcId="{C7138F73-0E7A-4C72-A51C-CFC18DC7A5A0}" destId="{67AC9089-35CA-44C2-951C-F70DD219F0B0}" srcOrd="0" destOrd="2" presId="urn:microsoft.com/office/officeart/2018/2/layout/IconVerticalSolidList"/>
    <dgm:cxn modelId="{55E043E1-3AB4-47F1-A289-240E589E3AF9}" srcId="{AE06FCE5-B4B5-4F7E-9DE3-952C1D994D5A}" destId="{D845D4FB-7404-4F04-8610-C7F1DBEE681B}" srcOrd="2" destOrd="0" parTransId="{528926AF-0558-4B8D-B559-1924E54DAC5A}" sibTransId="{B3C116FE-E646-4CC5-80A2-909F83E708C9}"/>
    <dgm:cxn modelId="{7E3267EF-4E0A-41D5-8FE5-36B67C355E7D}" type="presOf" srcId="{22552CA4-F015-45BD-BF5A-570E3B3C09AF}" destId="{8F38B9F0-DE7E-4363-9D09-6926FF5DD831}" srcOrd="0" destOrd="1" presId="urn:microsoft.com/office/officeart/2018/2/layout/IconVerticalSolidList"/>
    <dgm:cxn modelId="{A292E6BD-5127-4B4B-9BB5-9688EBC002C0}" type="presParOf" srcId="{03611177-E319-49D7-919F-BF7760F7E92E}" destId="{7C0199B4-FC08-4244-8132-B0CBA71DA947}" srcOrd="0" destOrd="0" presId="urn:microsoft.com/office/officeart/2018/2/layout/IconVerticalSolidList"/>
    <dgm:cxn modelId="{4ED491DA-9FFB-4B94-80E1-9CFECE68FA37}" type="presParOf" srcId="{7C0199B4-FC08-4244-8132-B0CBA71DA947}" destId="{A2673604-635B-4EB9-B293-C292D14C1539}" srcOrd="0" destOrd="0" presId="urn:microsoft.com/office/officeart/2018/2/layout/IconVerticalSolidList"/>
    <dgm:cxn modelId="{7C048B80-BB34-4645-8270-E335CDECDC51}" type="presParOf" srcId="{7C0199B4-FC08-4244-8132-B0CBA71DA947}" destId="{05787342-3299-4FD0-9064-C9324F747194}" srcOrd="1" destOrd="0" presId="urn:microsoft.com/office/officeart/2018/2/layout/IconVerticalSolidList"/>
    <dgm:cxn modelId="{D94CD271-4603-4F3E-9966-1DEA78127AB4}" type="presParOf" srcId="{7C0199B4-FC08-4244-8132-B0CBA71DA947}" destId="{B58C2EA3-9474-48C0-A632-724DE9F38521}" srcOrd="2" destOrd="0" presId="urn:microsoft.com/office/officeart/2018/2/layout/IconVerticalSolidList"/>
    <dgm:cxn modelId="{4509EEC5-929A-4BC3-B7D6-B053703CB8C5}" type="presParOf" srcId="{7C0199B4-FC08-4244-8132-B0CBA71DA947}" destId="{1B4D9AF1-E841-4172-AE48-A718AD5ED289}" srcOrd="3" destOrd="0" presId="urn:microsoft.com/office/officeart/2018/2/layout/IconVerticalSolidList"/>
    <dgm:cxn modelId="{F74F905E-570E-475B-B800-15CC8707BF20}" type="presParOf" srcId="{7C0199B4-FC08-4244-8132-B0CBA71DA947}" destId="{8F38B9F0-DE7E-4363-9D09-6926FF5DD831}" srcOrd="4" destOrd="0" presId="urn:microsoft.com/office/officeart/2018/2/layout/IconVerticalSolidList"/>
    <dgm:cxn modelId="{37CA42AF-1234-4AEC-841F-9B06BDBDB252}" type="presParOf" srcId="{03611177-E319-49D7-919F-BF7760F7E92E}" destId="{ECCB67AD-7B4D-4E3C-85B2-6530F15F93BA}" srcOrd="1" destOrd="0" presId="urn:microsoft.com/office/officeart/2018/2/layout/IconVerticalSolidList"/>
    <dgm:cxn modelId="{C1B36481-1570-4829-8625-6386003A9C86}" type="presParOf" srcId="{03611177-E319-49D7-919F-BF7760F7E92E}" destId="{D0069D0D-70E9-4B99-9760-55A8B37EA043}" srcOrd="2" destOrd="0" presId="urn:microsoft.com/office/officeart/2018/2/layout/IconVerticalSolidList"/>
    <dgm:cxn modelId="{1605CD4D-6881-4902-AEC4-103197F23722}" type="presParOf" srcId="{D0069D0D-70E9-4B99-9760-55A8B37EA043}" destId="{D540621D-B23A-4E89-90D9-E5473C36F63F}" srcOrd="0" destOrd="0" presId="urn:microsoft.com/office/officeart/2018/2/layout/IconVerticalSolidList"/>
    <dgm:cxn modelId="{D1692155-2DE9-445A-A99C-D4C1B772C0AD}" type="presParOf" srcId="{D0069D0D-70E9-4B99-9760-55A8B37EA043}" destId="{A2A1B314-E61A-44F8-B6D4-CD104A4D7C21}" srcOrd="1" destOrd="0" presId="urn:microsoft.com/office/officeart/2018/2/layout/IconVerticalSolidList"/>
    <dgm:cxn modelId="{59FE3838-0F7E-493F-A992-A8E87BA59D1A}" type="presParOf" srcId="{D0069D0D-70E9-4B99-9760-55A8B37EA043}" destId="{3185E7D8-A9C5-48AE-AC71-988F1F1ECE8C}" srcOrd="2" destOrd="0" presId="urn:microsoft.com/office/officeart/2018/2/layout/IconVerticalSolidList"/>
    <dgm:cxn modelId="{A2B9B2EB-B49C-4E6E-A991-1A0D3AEAF1E1}" type="presParOf" srcId="{D0069D0D-70E9-4B99-9760-55A8B37EA043}" destId="{5F1C693A-FFF8-4402-B997-4AA064DDC2D2}" srcOrd="3" destOrd="0" presId="urn:microsoft.com/office/officeart/2018/2/layout/IconVerticalSolidList"/>
    <dgm:cxn modelId="{06FE6FDA-2CF5-495C-A939-0760B3400713}" type="presParOf" srcId="{D0069D0D-70E9-4B99-9760-55A8B37EA043}" destId="{67AC9089-35CA-44C2-951C-F70DD219F0B0}"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8BA419-D11E-4FA2-93AA-4CE1F51B08A7}">
      <dsp:nvSpPr>
        <dsp:cNvPr id="0" name=""/>
        <dsp:cNvSpPr/>
      </dsp:nvSpPr>
      <dsp:spPr>
        <a:xfrm>
          <a:off x="679050" y="581261"/>
          <a:ext cx="1887187" cy="1887187"/>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EF4917-05DE-43BA-9D62-E4199CE731DC}">
      <dsp:nvSpPr>
        <dsp:cNvPr id="0" name=""/>
        <dsp:cNvSpPr/>
      </dsp:nvSpPr>
      <dsp:spPr>
        <a:xfrm>
          <a:off x="1081237" y="983449"/>
          <a:ext cx="1082812" cy="108281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048DFF7-B2F8-435D-B4B0-0327F23D6DC8}">
      <dsp:nvSpPr>
        <dsp:cNvPr id="0" name=""/>
        <dsp:cNvSpPr/>
      </dsp:nvSpPr>
      <dsp:spPr>
        <a:xfrm>
          <a:off x="75768" y="3056262"/>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Overweight and obesity affects more than 2 in 3 adults</a:t>
          </a:r>
        </a:p>
      </dsp:txBody>
      <dsp:txXfrm>
        <a:off x="75768" y="3056262"/>
        <a:ext cx="3093750" cy="720000"/>
      </dsp:txXfrm>
    </dsp:sp>
    <dsp:sp modelId="{F48B122F-8648-4FD3-8E67-95C9F7444608}">
      <dsp:nvSpPr>
        <dsp:cNvPr id="0" name=""/>
        <dsp:cNvSpPr/>
      </dsp:nvSpPr>
      <dsp:spPr>
        <a:xfrm>
          <a:off x="4314206" y="581261"/>
          <a:ext cx="1887187" cy="1887187"/>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10E992-3850-46E2-B8F4-4C3A240D62BE}">
      <dsp:nvSpPr>
        <dsp:cNvPr id="0" name=""/>
        <dsp:cNvSpPr/>
      </dsp:nvSpPr>
      <dsp:spPr>
        <a:xfrm>
          <a:off x="4716393" y="983449"/>
          <a:ext cx="1082812" cy="1082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62EA4DD-1FE9-4560-BCBA-D103848517D9}">
      <dsp:nvSpPr>
        <dsp:cNvPr id="0" name=""/>
        <dsp:cNvSpPr/>
      </dsp:nvSpPr>
      <dsp:spPr>
        <a:xfrm>
          <a:off x="3710925" y="3056262"/>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The current obesity prevalence rate is 39.8%,affecting nearly 93.3 million US adults</a:t>
          </a:r>
        </a:p>
      </dsp:txBody>
      <dsp:txXfrm>
        <a:off x="3710925" y="3056262"/>
        <a:ext cx="3093750" cy="720000"/>
      </dsp:txXfrm>
    </dsp:sp>
    <dsp:sp modelId="{1EB7209E-2293-40CB-ADF1-EA4707FCC751}">
      <dsp:nvSpPr>
        <dsp:cNvPr id="0" name=""/>
        <dsp:cNvSpPr/>
      </dsp:nvSpPr>
      <dsp:spPr>
        <a:xfrm>
          <a:off x="7949362" y="581261"/>
          <a:ext cx="1887187" cy="1887187"/>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20E4D2-4E42-4624-939F-C2FC1667405A}">
      <dsp:nvSpPr>
        <dsp:cNvPr id="0" name=""/>
        <dsp:cNvSpPr/>
      </dsp:nvSpPr>
      <dsp:spPr>
        <a:xfrm>
          <a:off x="8351550" y="983449"/>
          <a:ext cx="1082812" cy="108281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8D0951E-47E7-4286-843A-88D1BBD65752}">
      <dsp:nvSpPr>
        <dsp:cNvPr id="0" name=""/>
        <dsp:cNvSpPr/>
      </dsp:nvSpPr>
      <dsp:spPr>
        <a:xfrm>
          <a:off x="7346081" y="3056262"/>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Obesity-related conditions, such as heart disease and diabetes can cause premature death and low quality of life</a:t>
          </a:r>
        </a:p>
      </dsp:txBody>
      <dsp:txXfrm>
        <a:off x="7346081" y="3056262"/>
        <a:ext cx="30937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138B65-E8D0-4F0D-A6BB-D1667E753F13}">
      <dsp:nvSpPr>
        <dsp:cNvPr id="0" name=""/>
        <dsp:cNvSpPr/>
      </dsp:nvSpPr>
      <dsp:spPr>
        <a:xfrm>
          <a:off x="711598" y="444138"/>
          <a:ext cx="968972" cy="96897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D0D4134-37DC-4D16-A52C-6429B08DBEAF}">
      <dsp:nvSpPr>
        <dsp:cNvPr id="0" name=""/>
        <dsp:cNvSpPr/>
      </dsp:nvSpPr>
      <dsp:spPr>
        <a:xfrm>
          <a:off x="119448" y="1740693"/>
          <a:ext cx="215327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kern="1200"/>
            <a:t>Income – </a:t>
          </a:r>
          <a:r>
            <a:rPr lang="en-US" sz="1300" kern="1200">
              <a:latin typeface="Avenir Next LT Pro"/>
            </a:rPr>
            <a:t>Prevalence</a:t>
          </a:r>
          <a:r>
            <a:rPr lang="en-US" sz="1300" kern="1200"/>
            <a:t> is higher among those with low income</a:t>
          </a:r>
        </a:p>
      </dsp:txBody>
      <dsp:txXfrm>
        <a:off x="119448" y="1740693"/>
        <a:ext cx="2153272" cy="720000"/>
      </dsp:txXfrm>
    </dsp:sp>
    <dsp:sp modelId="{65184268-77C2-4128-AF5F-F801FAF65F2A}">
      <dsp:nvSpPr>
        <dsp:cNvPr id="0" name=""/>
        <dsp:cNvSpPr/>
      </dsp:nvSpPr>
      <dsp:spPr>
        <a:xfrm>
          <a:off x="3241693" y="444138"/>
          <a:ext cx="968972" cy="96897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4196343-DC7A-48F0-8812-E569B3FD1C2C}">
      <dsp:nvSpPr>
        <dsp:cNvPr id="0" name=""/>
        <dsp:cNvSpPr/>
      </dsp:nvSpPr>
      <dsp:spPr>
        <a:xfrm>
          <a:off x="2649543" y="1740693"/>
          <a:ext cx="215327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kern="1200"/>
            <a:t>Education Levels – Prevalence is higher among those with less education</a:t>
          </a:r>
        </a:p>
      </dsp:txBody>
      <dsp:txXfrm>
        <a:off x="2649543" y="1740693"/>
        <a:ext cx="2153272" cy="720000"/>
      </dsp:txXfrm>
    </dsp:sp>
    <dsp:sp modelId="{DCECAC94-CF39-4322-8CDF-E96E22F95036}">
      <dsp:nvSpPr>
        <dsp:cNvPr id="0" name=""/>
        <dsp:cNvSpPr/>
      </dsp:nvSpPr>
      <dsp:spPr>
        <a:xfrm>
          <a:off x="5771788" y="444138"/>
          <a:ext cx="968972" cy="96897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A11F9BB-6C5D-4C89-BE25-84DAF35278A4}">
      <dsp:nvSpPr>
        <dsp:cNvPr id="0" name=""/>
        <dsp:cNvSpPr/>
      </dsp:nvSpPr>
      <dsp:spPr>
        <a:xfrm>
          <a:off x="5179638" y="1740693"/>
          <a:ext cx="215327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kern="1200"/>
            <a:t>Race – Prevalence is higher among Hispanic and Black populations</a:t>
          </a:r>
        </a:p>
      </dsp:txBody>
      <dsp:txXfrm>
        <a:off x="5179638" y="1740693"/>
        <a:ext cx="2153272" cy="720000"/>
      </dsp:txXfrm>
    </dsp:sp>
    <dsp:sp modelId="{99CBA9DF-175E-4216-B919-4DA2DF454161}">
      <dsp:nvSpPr>
        <dsp:cNvPr id="0" name=""/>
        <dsp:cNvSpPr/>
      </dsp:nvSpPr>
      <dsp:spPr>
        <a:xfrm>
          <a:off x="1976646" y="2999012"/>
          <a:ext cx="968972" cy="96897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BB79B11-644D-4930-A1AD-B4A97D1B7EEB}">
      <dsp:nvSpPr>
        <dsp:cNvPr id="0" name=""/>
        <dsp:cNvSpPr/>
      </dsp:nvSpPr>
      <dsp:spPr>
        <a:xfrm>
          <a:off x="1384496" y="4295567"/>
          <a:ext cx="215327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kern="1200"/>
            <a:t>Gender – Prevalence is higher among women</a:t>
          </a:r>
        </a:p>
      </dsp:txBody>
      <dsp:txXfrm>
        <a:off x="1384496" y="4295567"/>
        <a:ext cx="2153272" cy="720000"/>
      </dsp:txXfrm>
    </dsp:sp>
    <dsp:sp modelId="{FD35191E-2D73-49DE-A2F5-B08D088EA8DA}">
      <dsp:nvSpPr>
        <dsp:cNvPr id="0" name=""/>
        <dsp:cNvSpPr/>
      </dsp:nvSpPr>
      <dsp:spPr>
        <a:xfrm>
          <a:off x="4506741" y="2999012"/>
          <a:ext cx="968972" cy="96897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DB10DFD-6C63-4055-8F6E-AA1F0093B073}">
      <dsp:nvSpPr>
        <dsp:cNvPr id="0" name=""/>
        <dsp:cNvSpPr/>
      </dsp:nvSpPr>
      <dsp:spPr>
        <a:xfrm>
          <a:off x="3914591" y="4295567"/>
          <a:ext cx="215327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kern="1200"/>
            <a:t>Age – Prevalence is higher among older adults</a:t>
          </a:r>
        </a:p>
      </dsp:txBody>
      <dsp:txXfrm>
        <a:off x="3914591" y="4295567"/>
        <a:ext cx="2153272"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673604-635B-4EB9-B293-C292D14C1539}">
      <dsp:nvSpPr>
        <dsp:cNvPr id="0" name=""/>
        <dsp:cNvSpPr/>
      </dsp:nvSpPr>
      <dsp:spPr>
        <a:xfrm>
          <a:off x="0" y="745053"/>
          <a:ext cx="10506456" cy="137548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787342-3299-4FD0-9064-C9324F747194}">
      <dsp:nvSpPr>
        <dsp:cNvPr id="0" name=""/>
        <dsp:cNvSpPr/>
      </dsp:nvSpPr>
      <dsp:spPr>
        <a:xfrm>
          <a:off x="416083" y="1054537"/>
          <a:ext cx="756516" cy="7565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B4D9AF1-E841-4172-AE48-A718AD5ED289}">
      <dsp:nvSpPr>
        <dsp:cNvPr id="0" name=""/>
        <dsp:cNvSpPr/>
      </dsp:nvSpPr>
      <dsp:spPr>
        <a:xfrm>
          <a:off x="1588683" y="745053"/>
          <a:ext cx="4727905" cy="1375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572" tIns="145572" rIns="145572" bIns="145572" numCol="1" spcCol="1270" anchor="ctr" anchorCtr="0">
          <a:noAutofit/>
        </a:bodyPr>
        <a:lstStyle/>
        <a:p>
          <a:pPr marL="0" lvl="0" indent="0" algn="l" defTabSz="1111250">
            <a:lnSpc>
              <a:spcPct val="90000"/>
            </a:lnSpc>
            <a:spcBef>
              <a:spcPct val="0"/>
            </a:spcBef>
            <a:spcAft>
              <a:spcPct val="35000"/>
            </a:spcAft>
            <a:buNone/>
          </a:pPr>
          <a:r>
            <a:rPr lang="en-US" sz="2500" kern="1200"/>
            <a:t>Individual</a:t>
          </a:r>
        </a:p>
      </dsp:txBody>
      <dsp:txXfrm>
        <a:off x="1588683" y="745053"/>
        <a:ext cx="4727905" cy="1375483"/>
      </dsp:txXfrm>
    </dsp:sp>
    <dsp:sp modelId="{8F38B9F0-DE7E-4363-9D09-6926FF5DD831}">
      <dsp:nvSpPr>
        <dsp:cNvPr id="0" name=""/>
        <dsp:cNvSpPr/>
      </dsp:nvSpPr>
      <dsp:spPr>
        <a:xfrm>
          <a:off x="6316588" y="745053"/>
          <a:ext cx="4189867" cy="1375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572" tIns="145572" rIns="145572" bIns="145572" numCol="1" spcCol="1270" anchor="ctr" anchorCtr="0">
          <a:noAutofit/>
        </a:bodyPr>
        <a:lstStyle/>
        <a:p>
          <a:pPr marL="0" lvl="0" indent="0" algn="l" defTabSz="666750">
            <a:lnSpc>
              <a:spcPct val="90000"/>
            </a:lnSpc>
            <a:spcBef>
              <a:spcPct val="0"/>
            </a:spcBef>
            <a:spcAft>
              <a:spcPct val="35000"/>
            </a:spcAft>
            <a:buNone/>
          </a:pPr>
          <a:r>
            <a:rPr lang="en-US" sz="1500" kern="1200"/>
            <a:t>Little to no physical activity</a:t>
          </a:r>
        </a:p>
        <a:p>
          <a:pPr marL="0" lvl="0" indent="0" algn="l" defTabSz="666750">
            <a:lnSpc>
              <a:spcPct val="90000"/>
            </a:lnSpc>
            <a:spcBef>
              <a:spcPct val="0"/>
            </a:spcBef>
            <a:spcAft>
              <a:spcPct val="35000"/>
            </a:spcAft>
            <a:buNone/>
          </a:pPr>
          <a:r>
            <a:rPr lang="en-US" sz="1500" kern="1200"/>
            <a:t>Not eating a healthy balanced diet</a:t>
          </a:r>
        </a:p>
        <a:p>
          <a:pPr marL="0" lvl="0" indent="0" algn="l" defTabSz="666750">
            <a:lnSpc>
              <a:spcPct val="90000"/>
            </a:lnSpc>
            <a:spcBef>
              <a:spcPct val="0"/>
            </a:spcBef>
            <a:spcAft>
              <a:spcPct val="35000"/>
            </a:spcAft>
            <a:buNone/>
          </a:pPr>
          <a:r>
            <a:rPr lang="en-US" sz="1500" kern="1200"/>
            <a:t>Not getting enough sleep</a:t>
          </a:r>
        </a:p>
        <a:p>
          <a:pPr marL="0" lvl="0" indent="0" algn="l" defTabSz="666750">
            <a:lnSpc>
              <a:spcPct val="90000"/>
            </a:lnSpc>
            <a:spcBef>
              <a:spcPct val="0"/>
            </a:spcBef>
            <a:spcAft>
              <a:spcPct val="35000"/>
            </a:spcAft>
            <a:buNone/>
          </a:pPr>
          <a:r>
            <a:rPr lang="en-US" sz="1500" kern="1200"/>
            <a:t>Enduring an excessive amounts of stress</a:t>
          </a:r>
        </a:p>
      </dsp:txBody>
      <dsp:txXfrm>
        <a:off x="6316588" y="745053"/>
        <a:ext cx="4189867" cy="1375483"/>
      </dsp:txXfrm>
    </dsp:sp>
    <dsp:sp modelId="{D540621D-B23A-4E89-90D9-E5473C36F63F}">
      <dsp:nvSpPr>
        <dsp:cNvPr id="0" name=""/>
        <dsp:cNvSpPr/>
      </dsp:nvSpPr>
      <dsp:spPr>
        <a:xfrm>
          <a:off x="0" y="2464408"/>
          <a:ext cx="10506456" cy="137548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A1B314-E61A-44F8-B6D4-CD104A4D7C21}">
      <dsp:nvSpPr>
        <dsp:cNvPr id="0" name=""/>
        <dsp:cNvSpPr/>
      </dsp:nvSpPr>
      <dsp:spPr>
        <a:xfrm>
          <a:off x="416083" y="2773892"/>
          <a:ext cx="756516" cy="7565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F1C693A-FFF8-4402-B997-4AA064DDC2D2}">
      <dsp:nvSpPr>
        <dsp:cNvPr id="0" name=""/>
        <dsp:cNvSpPr/>
      </dsp:nvSpPr>
      <dsp:spPr>
        <a:xfrm>
          <a:off x="1588683" y="2464408"/>
          <a:ext cx="4727905" cy="1375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572" tIns="145572" rIns="145572" bIns="145572" numCol="1" spcCol="1270" anchor="ctr" anchorCtr="0">
          <a:noAutofit/>
        </a:bodyPr>
        <a:lstStyle/>
        <a:p>
          <a:pPr marL="0" lvl="0" indent="0" algn="l" defTabSz="1111250">
            <a:lnSpc>
              <a:spcPct val="90000"/>
            </a:lnSpc>
            <a:spcBef>
              <a:spcPct val="0"/>
            </a:spcBef>
            <a:spcAft>
              <a:spcPct val="35000"/>
            </a:spcAft>
            <a:buNone/>
          </a:pPr>
          <a:r>
            <a:rPr lang="en-US" sz="2500" kern="1200"/>
            <a:t>Population</a:t>
          </a:r>
        </a:p>
      </dsp:txBody>
      <dsp:txXfrm>
        <a:off x="1588683" y="2464408"/>
        <a:ext cx="4727905" cy="1375483"/>
      </dsp:txXfrm>
    </dsp:sp>
    <dsp:sp modelId="{67AC9089-35CA-44C2-951C-F70DD219F0B0}">
      <dsp:nvSpPr>
        <dsp:cNvPr id="0" name=""/>
        <dsp:cNvSpPr/>
      </dsp:nvSpPr>
      <dsp:spPr>
        <a:xfrm>
          <a:off x="6316588" y="2464408"/>
          <a:ext cx="4189867" cy="1375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572" tIns="145572" rIns="145572" bIns="145572" numCol="1" spcCol="1270" anchor="ctr" anchorCtr="0">
          <a:noAutofit/>
        </a:bodyPr>
        <a:lstStyle/>
        <a:p>
          <a:pPr marL="0" lvl="0" indent="0" algn="l" defTabSz="666750">
            <a:lnSpc>
              <a:spcPct val="90000"/>
            </a:lnSpc>
            <a:spcBef>
              <a:spcPct val="0"/>
            </a:spcBef>
            <a:spcAft>
              <a:spcPct val="35000"/>
            </a:spcAft>
            <a:buNone/>
          </a:pPr>
          <a:r>
            <a:rPr lang="en-US" sz="1500" kern="1200"/>
            <a:t>Not eating a balanced diet</a:t>
          </a:r>
        </a:p>
        <a:p>
          <a:pPr marL="0" lvl="0" indent="0" algn="l" defTabSz="666750">
            <a:lnSpc>
              <a:spcPct val="90000"/>
            </a:lnSpc>
            <a:spcBef>
              <a:spcPct val="0"/>
            </a:spcBef>
            <a:spcAft>
              <a:spcPct val="35000"/>
            </a:spcAft>
            <a:buNone/>
          </a:pPr>
          <a:r>
            <a:rPr lang="en-US" sz="1500" kern="1200"/>
            <a:t>Not being physically active</a:t>
          </a:r>
        </a:p>
        <a:p>
          <a:pPr marL="0" lvl="0" indent="0" algn="l" defTabSz="666750">
            <a:lnSpc>
              <a:spcPct val="90000"/>
            </a:lnSpc>
            <a:spcBef>
              <a:spcPct val="0"/>
            </a:spcBef>
            <a:spcAft>
              <a:spcPct val="35000"/>
            </a:spcAft>
            <a:buNone/>
          </a:pPr>
          <a:r>
            <a:rPr lang="en-US" sz="1500" kern="1200"/>
            <a:t>Lack of motivation</a:t>
          </a:r>
        </a:p>
      </dsp:txBody>
      <dsp:txXfrm>
        <a:off x="6316588" y="2464408"/>
        <a:ext cx="4189867" cy="1375483"/>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D05299-2BE9-4ECF-89FE-55A2C1029E48}" type="datetimeFigureOut">
              <a:rPr lang="en-US"/>
              <a:t>2/1/2020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CE240C-84C7-44DE-A407-D6E51DFDA0C5}" type="slidenum">
              <a:rPr lang="en-US"/>
              <a:t>‹#›</a:t>
            </a:fld>
            <a:endParaRPr lang="en-US"/>
          </a:p>
        </p:txBody>
      </p:sp>
    </p:spTree>
    <p:extLst>
      <p:ext uri="{BB962C8B-B14F-4D97-AF65-F5344CB8AC3E}">
        <p14:creationId xmlns:p14="http://schemas.microsoft.com/office/powerpoint/2010/main" val="1425491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pexels.com/@hannah-nelson-390257?utm_content=attributionCopyText&amp;utm_medium=referral&amp;utm_source=pexels"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www.pexels.com/photo/four-women-in-front-of-green-bushes-1037989/?utm_content=attributionCopyText&amp;utm_medium=referral&amp;utm_source=pexels"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pexels.com/@feelartfeelant?utm_content=attributionCopyText&amp;utm_medium=referral&amp;utm_source=pexels"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pexels.com/photo/photo-of-person-holding-alarm-clock-1028741/?utm_content=attributionCopyText&amp;utm_medium=referral&amp;utm_source=pexels"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pexels.com/@pripicart?utm_content=attributionCopyText&amp;utm_medium=referral&amp;utm_source=pexels"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pexels.com/photo/backpack-environment-forest-friends-590798/?utm_content=attributionCopyText&amp;utm_medium=referral&amp;utm_source=pexels" TargetMode="Externa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s://doi.org/10.1155/2017/5923862" TargetMode="External"/><Relationship Id="rId13" Type="http://schemas.openxmlformats.org/officeDocument/2006/relationships/hyperlink" Target="https://www.nimh.nih.gov/health/publications/stress/index.shtml" TargetMode="External"/><Relationship Id="rId3" Type="http://schemas.openxmlformats.org/officeDocument/2006/relationships/hyperlink" Target="https://www.heart.org/en/healthy-living/healthy-lifestyle/sleep/how-to-sleep-better-with-a-bedtime-routine" TargetMode="External"/><Relationship Id="rId7" Type="http://schemas.openxmlformats.org/officeDocument/2006/relationships/hyperlink" Target="https://doi-org.ezp.waldenulibrary.org/10.1186/s12889-019-6404-2" TargetMode="External"/><Relationship Id="rId12" Type="http://schemas.openxmlformats.org/officeDocument/2006/relationships/hyperlink" Target="https://www.niddk.nih.gov/health-information/health-statistics/overweight-obesity"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www.cdc.gov/genomics/resources/diseases/obesity/index.html" TargetMode="External"/><Relationship Id="rId11" Type="http://schemas.openxmlformats.org/officeDocument/2006/relationships/hyperlink" Target="https://www.nhlbi.nih.gov/health-topics/overweight-and-obesity" TargetMode="External"/><Relationship Id="rId5" Type="http://schemas.openxmlformats.org/officeDocument/2006/relationships/hyperlink" Target="https://www.cdc.gov/obesity/data/prevalence-maps.html" TargetMode="External"/><Relationship Id="rId10" Type="http://schemas.openxmlformats.org/officeDocument/2006/relationships/hyperlink" Target="https://search-ebscohost-com.ezp.waldenulibrary.org/login.aspx?direct=true&amp;db=a9h&amp;AN=22251060&amp;site=eds-live&amp;scope=site" TargetMode="External"/><Relationship Id="rId4" Type="http://schemas.openxmlformats.org/officeDocument/2006/relationships/hyperlink" Target="https://www.cdc.gov/obesity/data/adult.html" TargetMode="External"/><Relationship Id="rId9" Type="http://schemas.openxmlformats.org/officeDocument/2006/relationships/hyperlink" Target="https://doi-org.ezp.waldenulibrary.org/10.1037/sah0000195.supp" TargetMode="External"/><Relationship Id="rId14" Type="http://schemas.openxmlformats.org/officeDocument/2006/relationships/hyperlink" Target="https://www.who.int/en/news-room/fact-sheets/detail/obesity-and-overweight"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pexels.com/@ajaybhargavguduru?utm_content=attributionCopyText&amp;utm_medium=referral&amp;utm_source=pexels"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pexels.com/photo/boy-wearing-green-crew-neck-shirt-jumping-from-black-stone-on-seashore-939702/?utm_content=attributionCopyText&amp;utm_medium=referral&amp;utm_source=pexel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pexels.com/@iamtrangdoan?utm_content=attributionCopyText&amp;utm_medium=referral&amp;utm_source=pexels"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pexels.com/photo/bowl-of-vegetable-salad-and-fruits-936611/?utm_content=attributionCopyText&amp;utm_medium=referral&amp;utm_source=pexels"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pexels.com/@jibarofoto?utm_content=attributionCopyText&amp;utm_medium=referral&amp;utm_source=pexels"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pexels.com/photo/two-woman-doing-exercise-1671217/?utm_content=attributionCopyText&amp;utm_medium=referral&amp;utm_source=pexel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pexels.com/@gabrielsantosfotografia?utm_content=attributionCopyText&amp;utm_medium=referral&amp;utm_source=pexels"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pexels.com/photo/people-dancing-on-concrete-pavement-2061396/?utm_content=attributionCopyText&amp;utm_medium=referral&amp;utm_source=pexels"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pexels.com/@fotios-photos?utm_content=attributionCopyText&amp;utm_medium=referral&amp;utm_source=pexels"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pexels.com/photo/assorted-fruits-on-white-ceramic-plate-1161682/?utm_content=attributionCopyText&amp;utm_medium=referral&amp;utm_source=pexel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Photo by </a:t>
            </a:r>
            <a:r>
              <a:rPr lang="en-US" b="1" dirty="0">
                <a:hlinkClick r:id="rId3"/>
              </a:rPr>
              <a:t>Hannah Nelson </a:t>
            </a:r>
            <a:r>
              <a:rPr lang="en-US"/>
              <a:t>from </a:t>
            </a:r>
            <a:r>
              <a:rPr lang="en-US" b="1" dirty="0">
                <a:hlinkClick r:id="rId4"/>
              </a:rPr>
              <a:t>Pexels</a:t>
            </a:r>
            <a:endParaRPr lang="en-US"/>
          </a:p>
          <a:p>
            <a:endParaRPr lang="en-US" b="1" dirty="0"/>
          </a:p>
          <a:p>
            <a:r>
              <a:rPr lang="en-US"/>
              <a:t>The chosen population is low-income young women aged 18-24, as these women are at a higher for obesity and obesity related conditions. Per Chang, Nitzke, and Brown (2019), about 50% of American low-income women of childbearing age are considered to be overweight or obese. Young women are at risk of weight gain as they transition to adulthood, often the result of a change in lifestyle choices, such as moving away from home, decreased physical activity, fast food, pregnancy, etc. (Cook et al., 2017). Young women also are at risk for unhealthy eating habits and eating disorders. </a:t>
            </a:r>
          </a:p>
          <a:p>
            <a:endParaRPr lang="en-US" dirty="0"/>
          </a:p>
          <a:p>
            <a:r>
              <a:rPr lang="en-US"/>
              <a:t>Women tend to overestimate their body size, leading to dissatisfaction and eating disorders (Lora-Cortes &amp; Saucedo-Molina, 2006). Further understanding this populations perceptions and beliefs concerning the seriousness and susceptibility of obesity, as well as boosting self-efficacy to adopt the suggested prevention behaviors will be a major goal in a population health. </a:t>
            </a:r>
          </a:p>
          <a:p>
            <a:endParaRPr lang="en-US" dirty="0"/>
          </a:p>
          <a:p>
            <a:r>
              <a:rPr lang="en-US"/>
              <a:t>Young women fear being labeled as overweight, even if they are in a normal weight category (Sand, Emaus, &amp; Lian, 2015). Young women who are at a certain weight or size perceive their susceptibility to being unhealthy as high, as well as a high susceptibility for discrimination (Frederick, Tomiyama, Bold, &amp; Saguy, 2019). Cultural norms also represent a barrier, such as 'thin culture' and body image shaming (Sand, Emaus, &amp; Lian, 2015). </a:t>
            </a: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8ECE240C-84C7-44DE-A407-D6E51DFDA0C5}" type="slidenum">
              <a:rPr lang="en-US"/>
              <a:t>2</a:t>
            </a:fld>
            <a:endParaRPr lang="en-US"/>
          </a:p>
        </p:txBody>
      </p:sp>
    </p:spTree>
    <p:extLst>
      <p:ext uri="{BB962C8B-B14F-4D97-AF65-F5344CB8AC3E}">
        <p14:creationId xmlns:p14="http://schemas.microsoft.com/office/powerpoint/2010/main" val="22224810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Behaviors related to obesity include diet, exercise, sleep, and high amounts of stress (NHLBI, n.d.).</a:t>
            </a:r>
          </a:p>
          <a:p>
            <a:br>
              <a:rPr lang="en-US" dirty="0"/>
            </a:br>
            <a:endParaRPr lang="en-US" dirty="0"/>
          </a:p>
          <a:p>
            <a:r>
              <a:rPr lang="en-US"/>
              <a:t>Per the World Health Organization (2018), the primary cause of obesity is an increased intake of energy-dense foods that are high in fat and a lack of physical activity due to a sedentary lifestyle. Many changes in an individual's diet are the "result of environmental and societal changes associated with the development and lack of supportive policies in sectors such as health, agriculture, transport, urban planning, environment, food processing, distribution, marketing, and education.</a:t>
            </a:r>
          </a:p>
          <a:p>
            <a:r>
              <a:rPr lang="en-US"/>
              <a:t>Changes in dietary and physical activity patterns are often the result of environmental and societal changes associated with the development and lack of supportive policies in sectors such as health, agriculture, transport, urban planning, environment, food processing, distribution, marketing, and education." (WHO, 2018, para. 11).</a:t>
            </a:r>
          </a:p>
          <a:p>
            <a:br>
              <a:rPr lang="en-US" dirty="0"/>
            </a:br>
            <a:endParaRPr lang="en-US" dirty="0"/>
          </a:p>
          <a:p>
            <a:r>
              <a:rPr lang="en-US"/>
              <a:t>The population of focus is low-income women aged 18-30. Many of these women may be at risk for obesity by being in an overweight category. Per Sand, Emaus, and Lian (2015), many of these women showed trends in valuing health overvaluing appearance as often seen in today's society. Many of these young women feel as if accepting their body, no matter their weight, is a healthy behavior. Promoting health over an image is an excellent way to improve mental health and satisfaction among young women; however, being at a healthy weight is equally important. Behavior is the main factor to living a health lifestyle and overall well-being. However, environment can affect behavior, making it more difficult to make healthier choices. Genetic factors can also make it difficult, as well. Being able to eat the right foods to burn fat and boost an individual's metabolism and body may be necessary and may require the help of a physician.</a:t>
            </a:r>
          </a:p>
          <a:p>
            <a:endParaRPr lang="en-US" dirty="0">
              <a:cs typeface="+mn-lt"/>
            </a:endParaRPr>
          </a:p>
          <a:p>
            <a:endParaRPr lang="en-US" dirty="0">
              <a:cs typeface="Calibri"/>
            </a:endParaRPr>
          </a:p>
        </p:txBody>
      </p:sp>
      <p:sp>
        <p:nvSpPr>
          <p:cNvPr id="4" name="Slide Number Placeholder 3"/>
          <p:cNvSpPr>
            <a:spLocks noGrp="1"/>
          </p:cNvSpPr>
          <p:nvPr>
            <p:ph type="sldNum" sz="quarter" idx="5"/>
          </p:nvPr>
        </p:nvSpPr>
        <p:spPr/>
        <p:txBody>
          <a:bodyPr/>
          <a:lstStyle/>
          <a:p>
            <a:fld id="{45A8FF46-1251-4A2A-9436-336F658C6366}" type="slidenum">
              <a:rPr lang="en-US"/>
              <a:t>11</a:t>
            </a:fld>
            <a:endParaRPr lang="en-US"/>
          </a:p>
        </p:txBody>
      </p:sp>
    </p:spTree>
    <p:extLst>
      <p:ext uri="{BB962C8B-B14F-4D97-AF65-F5344CB8AC3E}">
        <p14:creationId xmlns:p14="http://schemas.microsoft.com/office/powerpoint/2010/main" val="1555803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Photo by </a:t>
            </a:r>
            <a:r>
              <a:rPr lang="en-US" b="1" dirty="0">
                <a:hlinkClick r:id="rId3"/>
              </a:rPr>
              <a:t>Acharaporn Kamornboonyarush </a:t>
            </a:r>
            <a:r>
              <a:rPr lang="en-US"/>
              <a:t>from </a:t>
            </a:r>
            <a:r>
              <a:rPr lang="en-US" b="1" dirty="0">
                <a:hlinkClick r:id="rId4"/>
              </a:rPr>
              <a:t>Pexels</a:t>
            </a:r>
          </a:p>
          <a:p>
            <a:endParaRPr lang="en-US" b="1" dirty="0">
              <a:cs typeface="Calibri"/>
            </a:endParaRPr>
          </a:p>
          <a:p>
            <a:r>
              <a:rPr lang="en-US" b="1"/>
              <a:t>Physical and Nutrition Education</a:t>
            </a:r>
            <a:endParaRPr lang="en-US"/>
          </a:p>
          <a:p>
            <a:r>
              <a:rPr lang="en-US"/>
              <a:t>For individuals new to living a healthy lifestyle, they may need to be educated on physical activity and nutrition.</a:t>
            </a:r>
          </a:p>
          <a:p>
            <a:br>
              <a:rPr lang="en-US" dirty="0"/>
            </a:br>
            <a:endParaRPr lang="en-US" dirty="0"/>
          </a:p>
          <a:p>
            <a:r>
              <a:rPr lang="en-US"/>
              <a:t>Physical activity education may be necessary for those who may be new to exercising or at a beginner level. Per Waterman, Wiecha, Manne, Tringale, Costa, and Wiecha (2014), the lack of physical activity accounts for nearly 10% of chronic conditions. Physical activity aids in restoring energy balance and body composition reduces the risk of disease and promotes overall health and well-being (Waterman et al., 2014). Therefore, this is a significant strategy to fight against obesity and obesity-related illness.</a:t>
            </a:r>
          </a:p>
          <a:p>
            <a:br>
              <a:rPr lang="en-US" dirty="0"/>
            </a:br>
            <a:endParaRPr lang="en-US" dirty="0"/>
          </a:p>
          <a:p>
            <a:r>
              <a:rPr lang="en-US"/>
              <a:t>It will be necessary for individuals to understand that as changes are made, results will not happen overnight. It also cannot be a short term diet change. Changes made must be lasting. A reliable support system will be needed for individuals to remain motivated to continue with changes made. </a:t>
            </a:r>
          </a:p>
          <a:p>
            <a:br>
              <a:rPr lang="en-US" dirty="0"/>
            </a:br>
            <a:endParaRPr lang="en-US" dirty="0"/>
          </a:p>
          <a:p>
            <a:r>
              <a:rPr lang="en-US" b="1"/>
              <a:t>Sleep Routine</a:t>
            </a:r>
            <a:endParaRPr lang="en-US"/>
          </a:p>
          <a:p>
            <a:r>
              <a:rPr lang="en-US"/>
              <a:t>As stated earlier, a lack of sleep can be a risk factor for obesity. Per the American Heart Association (2018), creating a sleep routine will help with getting a better night's rest. Getting in the habit of promoting a calm mind will be necessary as a restless mind will not produce a restful night (AHA, 2018). The strategies suggested include having a specific bedtime and practicing mindfulness by addressing stress, which can consist of meditation, journaling, and giving yourself about 15 minutes to prep for the next day (AHA, 2018).</a:t>
            </a:r>
          </a:p>
          <a:p>
            <a:br>
              <a:rPr lang="en-US" dirty="0"/>
            </a:br>
            <a:endParaRPr lang="en-US" dirty="0"/>
          </a:p>
          <a:p>
            <a:r>
              <a:rPr lang="en-US" b="1"/>
              <a:t>Stress Reduction</a:t>
            </a:r>
            <a:endParaRPr lang="en-US"/>
          </a:p>
          <a:p>
            <a:r>
              <a:rPr lang="en-US"/>
              <a:t>Stress is the body's response to certain challenging situations or stressors (NIMH, n.d.). Stress affects everyone, and prolonged stress affects a person's health (NIMH, n.d.). Per the National Mental Health Institute (n.d.), some stress reduction strategies include being aware and recognizing the signs of your body's response to stress, getting regular exercise, trying a relaxing activity such as meditation, set goals and priorities, stay connected by engaging with family and friend support groups and to seek help from a medical professional (NIMH, n.d.).</a:t>
            </a:r>
          </a:p>
          <a:p>
            <a:endParaRPr lang="en-US" b="1" dirty="0">
              <a:cs typeface="Calibri"/>
            </a:endParaRPr>
          </a:p>
        </p:txBody>
      </p:sp>
      <p:sp>
        <p:nvSpPr>
          <p:cNvPr id="4" name="Slide Number Placeholder 3"/>
          <p:cNvSpPr>
            <a:spLocks noGrp="1"/>
          </p:cNvSpPr>
          <p:nvPr>
            <p:ph type="sldNum" sz="quarter" idx="5"/>
          </p:nvPr>
        </p:nvSpPr>
        <p:spPr/>
        <p:txBody>
          <a:bodyPr/>
          <a:lstStyle/>
          <a:p>
            <a:fld id="{45A8FF46-1251-4A2A-9436-336F658C6366}" type="slidenum">
              <a:rPr lang="en-US"/>
              <a:t>12</a:t>
            </a:fld>
            <a:endParaRPr lang="en-US"/>
          </a:p>
        </p:txBody>
      </p:sp>
    </p:spTree>
    <p:extLst>
      <p:ext uri="{BB962C8B-B14F-4D97-AF65-F5344CB8AC3E}">
        <p14:creationId xmlns:p14="http://schemas.microsoft.com/office/powerpoint/2010/main" val="2351749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Photo by </a:t>
            </a:r>
            <a:r>
              <a:rPr lang="en-US" b="1" dirty="0">
                <a:hlinkClick r:id="rId3"/>
              </a:rPr>
              <a:t>Tobi</a:t>
            </a:r>
            <a:r>
              <a:rPr lang="en-US"/>
              <a:t> from </a:t>
            </a:r>
            <a:r>
              <a:rPr lang="en-US" b="1" dirty="0">
                <a:hlinkClick r:id="rId4"/>
              </a:rPr>
              <a:t>Pexels</a:t>
            </a:r>
          </a:p>
          <a:p>
            <a:endParaRPr lang="en-US" b="1" dirty="0">
              <a:cs typeface="Calibri"/>
            </a:endParaRPr>
          </a:p>
          <a:p>
            <a:r>
              <a:rPr lang="en-US"/>
              <a:t>The proposed intervention is a community-based program that encourages increased physical activity among young women. The program will provide nutrition and physical activity education, with an emphasis on being more physically active. The main part of the intervention will be the hosting of a community walking group that uses the buddy system to provide social support and boost accountability. Per the CDC (2011), the use of a buddy system boosted time being active by 44% and energy expenditure by 20%.</a:t>
            </a:r>
          </a:p>
          <a:p>
            <a:br>
              <a:rPr lang="en-US" dirty="0"/>
            </a:br>
            <a:endParaRPr lang="en-US" dirty="0"/>
          </a:p>
          <a:p>
            <a:r>
              <a:rPr lang="en-US"/>
              <a:t>Using a buddy system can help participants achieve their goals and remain in the program, as they will have an added layer support and accountability, as their ‘buddy’ depends on them showing up to participate (CDC, 2011). It will also provide an increased sens of self-efficacy. This intervention will also help remove barriers by providing increased motivation and safety, as well as making good use of the participants time (CDC, 2011).</a:t>
            </a:r>
          </a:p>
          <a:p>
            <a:endParaRPr lang="en-US" b="1" dirty="0">
              <a:cs typeface="Calibri"/>
            </a:endParaRPr>
          </a:p>
        </p:txBody>
      </p:sp>
      <p:sp>
        <p:nvSpPr>
          <p:cNvPr id="4" name="Slide Number Placeholder 3"/>
          <p:cNvSpPr>
            <a:spLocks noGrp="1"/>
          </p:cNvSpPr>
          <p:nvPr>
            <p:ph type="sldNum" sz="quarter" idx="5"/>
          </p:nvPr>
        </p:nvSpPr>
        <p:spPr/>
        <p:txBody>
          <a:bodyPr/>
          <a:lstStyle/>
          <a:p>
            <a:fld id="{8ECE240C-84C7-44DE-A407-D6E51DFDA0C5}" type="slidenum">
              <a:rPr lang="en-US"/>
              <a:t>13</a:t>
            </a:fld>
            <a:endParaRPr lang="en-US"/>
          </a:p>
        </p:txBody>
      </p:sp>
    </p:spTree>
    <p:extLst>
      <p:ext uri="{BB962C8B-B14F-4D97-AF65-F5344CB8AC3E}">
        <p14:creationId xmlns:p14="http://schemas.microsoft.com/office/powerpoint/2010/main" val="1456182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References</a:t>
            </a:r>
            <a:endParaRPr lang="en-US" dirty="0"/>
          </a:p>
          <a:p>
            <a:r>
              <a:rPr lang="en-US"/>
              <a:t>American Heart Association. (2018). How to Sleep Better with a Bedtime Routine. Retrieved from </a:t>
            </a:r>
            <a:r>
              <a:rPr lang="en-US" dirty="0">
                <a:hlinkClick r:id="rId3"/>
              </a:rPr>
              <a:t>https://www.heart.org/en/healthy-living/healthy-lifestyle/sleep/how-to-sleep-better-with-a-bedtime-routine</a:t>
            </a:r>
            <a:r>
              <a:rPr lang="en-US" dirty="0"/>
              <a:t>  </a:t>
            </a:r>
            <a:br>
              <a:rPr lang="en-US" dirty="0">
                <a:cs typeface="+mn-lt"/>
              </a:rPr>
            </a:br>
            <a:endParaRPr lang="en-US" dirty="0"/>
          </a:p>
          <a:p>
            <a:r>
              <a:rPr lang="en-US"/>
              <a:t>Centers for Disease Control and Prevention. (</a:t>
            </a:r>
            <a:r>
              <a:rPr lang="en-US" err="1"/>
              <a:t>n.d.a</a:t>
            </a:r>
            <a:r>
              <a:rPr lang="en-US"/>
              <a:t>). Adult Obesity Facts. Retrieved from </a:t>
            </a:r>
            <a:r>
              <a:rPr lang="en-US" dirty="0">
                <a:hlinkClick r:id="rId4"/>
              </a:rPr>
              <a:t>https://www.cdc.gov/obesity/data/adult.html</a:t>
            </a:r>
            <a:r>
              <a:rPr lang="en-US" dirty="0"/>
              <a:t>  </a:t>
            </a:r>
          </a:p>
          <a:p>
            <a:r>
              <a:rPr lang="en-US" dirty="0"/>
              <a:t> </a:t>
            </a:r>
            <a:endParaRPr lang="en-US" dirty="0">
              <a:cs typeface="Calibri"/>
            </a:endParaRPr>
          </a:p>
          <a:p>
            <a:r>
              <a:rPr lang="en-US" dirty="0"/>
              <a:t>Centers for Disease Control and Prevention. (</a:t>
            </a:r>
            <a:r>
              <a:rPr lang="en-US" err="1"/>
              <a:t>n.d.b</a:t>
            </a:r>
            <a:r>
              <a:rPr lang="en-US" dirty="0"/>
              <a:t>). Adult Obesity Prevalence Maps. Retrieved from </a:t>
            </a:r>
            <a:r>
              <a:rPr lang="en-US" dirty="0">
                <a:hlinkClick r:id="rId5"/>
              </a:rPr>
              <a:t>https://www.cdc.gov/obesity/data/prevalence-maps.html</a:t>
            </a:r>
            <a:r>
              <a:rPr lang="en-US" dirty="0"/>
              <a:t>  </a:t>
            </a:r>
            <a:endParaRPr lang="en-US" dirty="0">
              <a:cs typeface="Calibri"/>
            </a:endParaRPr>
          </a:p>
          <a:p>
            <a:r>
              <a:rPr lang="en-US" dirty="0"/>
              <a:t> </a:t>
            </a:r>
            <a:br>
              <a:rPr lang="en-US" dirty="0">
                <a:cs typeface="+mn-lt"/>
              </a:rPr>
            </a:br>
            <a:r>
              <a:rPr lang="en-US" dirty="0"/>
              <a:t> Centers for Disease Control and Prevention. (2018). Behavior, environment, and genetic factors all have a role in causing people to be overweight and obese. Retrieved from </a:t>
            </a:r>
            <a:r>
              <a:rPr lang="en-US" dirty="0">
                <a:hlinkClick r:id="rId6"/>
              </a:rPr>
              <a:t>https://www.cdc.gov/genomics/resources/diseases/obesity/index.html</a:t>
            </a:r>
            <a:endParaRPr lang="en-US"/>
          </a:p>
          <a:p>
            <a:br>
              <a:rPr lang="en-US" dirty="0">
                <a:cs typeface="+mn-lt"/>
              </a:rPr>
            </a:br>
            <a:r>
              <a:rPr lang="en-US"/>
              <a:t>Centers for Disease Control and Prevention. (2011). Strategies to Prevent Obesity and Other Chronic Diseases: The CDC Guide to Strategies to Increase Physical Activity in the Community. Atlanta: U.S. Department of Health and Human Services</a:t>
            </a:r>
          </a:p>
          <a:p>
            <a:endParaRPr lang="en-US" dirty="0">
              <a:cs typeface="+mn-lt"/>
            </a:endParaRPr>
          </a:p>
          <a:p>
            <a:r>
              <a:rPr lang="en-US" dirty="0"/>
              <a:t>Chang, M., </a:t>
            </a:r>
            <a:r>
              <a:rPr lang="en-US" err="1"/>
              <a:t>Nitzke</a:t>
            </a:r>
            <a:r>
              <a:rPr lang="en-US" dirty="0"/>
              <a:t>, S., &amp; Brown, R. (2019). Mothers In Motion intervention effect on psychosocial health in young, low-income women with overweight or obesity. BMC Public Health, (1), 1. </a:t>
            </a:r>
            <a:r>
              <a:rPr lang="en-US" dirty="0">
                <a:hlinkClick r:id="rId7"/>
              </a:rPr>
              <a:t>https://doi-org.ezp.waldenulibrary.org/10.1186/s12889-019-6404-2</a:t>
            </a:r>
            <a:r>
              <a:rPr lang="en-US" dirty="0"/>
              <a:t>  </a:t>
            </a:r>
            <a:endParaRPr lang="en-US" dirty="0">
              <a:cs typeface="Calibri"/>
            </a:endParaRPr>
          </a:p>
          <a:p>
            <a:r>
              <a:rPr lang="en-US" dirty="0"/>
              <a:t> </a:t>
            </a:r>
            <a:endParaRPr lang="en-US" dirty="0">
              <a:cs typeface="Calibri"/>
            </a:endParaRPr>
          </a:p>
          <a:p>
            <a:r>
              <a:rPr lang="en-US" dirty="0"/>
              <a:t>Cook, R., </a:t>
            </a:r>
            <a:r>
              <a:rPr lang="en-US" err="1"/>
              <a:t>O’Dwyer</a:t>
            </a:r>
            <a:r>
              <a:rPr lang="en-US" dirty="0"/>
              <a:t>, N., Donges, C., Parker, H., Cheng, H., Steinbeck, K. Cox, E., Franklin, J., Garg, M., Rooney, K., &amp; O’Connor, H. (2017) Relationship between Obesity and Cognitive Function in Young Women: The Food, Mood and Mind Study. </a:t>
            </a:r>
            <a:r>
              <a:rPr lang="en-US" err="1"/>
              <a:t>Hindawi</a:t>
            </a:r>
            <a:r>
              <a:rPr lang="en-US" dirty="0"/>
              <a:t> Journal of Obesity, </a:t>
            </a:r>
            <a:r>
              <a:rPr lang="en-US" dirty="0">
                <a:hlinkClick r:id="rId8"/>
              </a:rPr>
              <a:t>https://doi.org/10.1155/2017/5923862</a:t>
            </a:r>
            <a:r>
              <a:rPr lang="en-US" dirty="0"/>
              <a:t> </a:t>
            </a:r>
            <a:endParaRPr lang="en-US" dirty="0">
              <a:cs typeface="Calibri"/>
            </a:endParaRPr>
          </a:p>
          <a:p>
            <a:r>
              <a:rPr lang="en-US" dirty="0"/>
              <a:t> </a:t>
            </a:r>
            <a:endParaRPr lang="en-US" dirty="0">
              <a:cs typeface="Calibri"/>
            </a:endParaRPr>
          </a:p>
          <a:p>
            <a:r>
              <a:rPr lang="en-US" dirty="0"/>
              <a:t>Frederick, D. A., Tomiyama, A. J., Bold, J. G., &amp; </a:t>
            </a:r>
            <a:r>
              <a:rPr lang="en-US" err="1"/>
              <a:t>Saguy</a:t>
            </a:r>
            <a:r>
              <a:rPr lang="en-US" dirty="0"/>
              <a:t>, A. C. (2019). Can she be healthy at her weight? Effects of news media frames on </a:t>
            </a:r>
            <a:r>
              <a:rPr lang="en-US" err="1"/>
              <a:t>antifat</a:t>
            </a:r>
            <a:r>
              <a:rPr lang="en-US" dirty="0"/>
              <a:t> attitudes, dieting intentions, and perceived health risks of obesity. Stigma and Health. </a:t>
            </a:r>
            <a:r>
              <a:rPr lang="en-US" dirty="0">
                <a:hlinkClick r:id="rId9"/>
              </a:rPr>
              <a:t>https://doi-org.ezp.waldenulibrary.org/10.1037/sah0000195.supp</a:t>
            </a:r>
            <a:r>
              <a:rPr lang="en-US" dirty="0"/>
              <a:t>  </a:t>
            </a:r>
            <a:endParaRPr lang="en-US" dirty="0">
              <a:cs typeface="Calibri"/>
            </a:endParaRPr>
          </a:p>
          <a:p>
            <a:r>
              <a:rPr lang="en-US" dirty="0"/>
              <a:t> </a:t>
            </a:r>
            <a:endParaRPr lang="en-US" dirty="0">
              <a:cs typeface="Calibri"/>
            </a:endParaRPr>
          </a:p>
          <a:p>
            <a:r>
              <a:rPr lang="en-US"/>
              <a:t>Hayden, J. (2019). Introduction to health behavior theory (3rd ed.). Burlington, MA: Jones &amp; Bartlett Learning.  </a:t>
            </a:r>
          </a:p>
          <a:p>
            <a:r>
              <a:rPr lang="en-US" dirty="0"/>
              <a:t> </a:t>
            </a:r>
            <a:endParaRPr lang="en-US" dirty="0">
              <a:cs typeface="Calibri"/>
            </a:endParaRPr>
          </a:p>
          <a:p>
            <a:r>
              <a:rPr lang="en-US"/>
              <a:t>Lora-Cortez, C. I., &amp; Saucedo-Molina, T. de J. (2006). Conductas Alimentarias De Riesgo E Imagen Corporal De Acuerdo Al Índice De Masa Corporal en Una Muestra De Mujeres Adultas De La Ciudad De México. Salud Mental, 29(3), 60–67. Retrieved from </a:t>
            </a:r>
            <a:r>
              <a:rPr lang="en-US" dirty="0">
                <a:hlinkClick r:id="rId10"/>
              </a:rPr>
              <a:t>https://search-ebscohost-com.ezp.waldenulibrary.org/login.aspx?direct=true&amp;db=a9h&amp;AN=22251060&amp;site=eds-live&amp;scope=site</a:t>
            </a:r>
            <a:r>
              <a:rPr lang="en-US" dirty="0"/>
              <a:t>  </a:t>
            </a:r>
            <a:endParaRPr lang="en-US" dirty="0">
              <a:cs typeface="Calibri"/>
            </a:endParaRPr>
          </a:p>
          <a:p>
            <a:r>
              <a:rPr lang="en-US" dirty="0"/>
              <a:t> </a:t>
            </a:r>
            <a:endParaRPr lang="en-US" dirty="0">
              <a:cs typeface="Calibri"/>
            </a:endParaRPr>
          </a:p>
          <a:p>
            <a:r>
              <a:rPr lang="en-US"/>
              <a:t>Nash, D. B., Fabius, R. J., Skoufalos, A., Clarke, J. L., &amp; Horowitz, M. R. (2016). Population health: Creating a culture of wellness (2nd ed.). Burlington, MA: Jones &amp; Bartlett Learning.  </a:t>
            </a:r>
          </a:p>
          <a:p>
            <a:r>
              <a:rPr lang="en-US" dirty="0"/>
              <a:t> </a:t>
            </a:r>
            <a:br>
              <a:rPr lang="en-US" dirty="0">
                <a:cs typeface="+mn-lt"/>
              </a:rPr>
            </a:br>
            <a:r>
              <a:rPr lang="en-US"/>
              <a:t> National Heart, Lung, and Blood Institute. (n.d.). Overweight and Obesity. Retrieved from </a:t>
            </a:r>
            <a:r>
              <a:rPr lang="en-US" dirty="0">
                <a:hlinkClick r:id="rId11"/>
              </a:rPr>
              <a:t>https://www.nhlbi.nih.gov/health-topics/overweight-and-obesity</a:t>
            </a:r>
            <a:r>
              <a:rPr lang="en-US" dirty="0"/>
              <a:t> </a:t>
            </a:r>
            <a:endParaRPr lang="en-US" dirty="0">
              <a:cs typeface="Calibri"/>
            </a:endParaRPr>
          </a:p>
          <a:p>
            <a:br>
              <a:rPr lang="en-US" dirty="0"/>
            </a:br>
            <a:endParaRPr lang="en-US" dirty="0"/>
          </a:p>
          <a:p>
            <a:r>
              <a:rPr lang="en-US"/>
              <a:t>National Institute of Diabetes and Digestive and Kidney Disease. (n.d.). Overweight and Obesity Statistics. Retrieved from </a:t>
            </a:r>
            <a:r>
              <a:rPr lang="en-US" dirty="0">
                <a:hlinkClick r:id="rId12"/>
              </a:rPr>
              <a:t>https://www.niddk.nih.gov/health-information/health-statistics/overweight-obesity</a:t>
            </a:r>
            <a:r>
              <a:rPr lang="en-US" dirty="0"/>
              <a:t>  </a:t>
            </a:r>
            <a:endParaRPr lang="en-US" dirty="0">
              <a:cs typeface="Calibri"/>
            </a:endParaRPr>
          </a:p>
          <a:p>
            <a:r>
              <a:rPr lang="en-US" dirty="0"/>
              <a:t> </a:t>
            </a:r>
            <a:endParaRPr lang="en-US" dirty="0">
              <a:cs typeface="Calibri"/>
            </a:endParaRPr>
          </a:p>
          <a:p>
            <a:r>
              <a:rPr lang="en-US"/>
              <a:t>National Institute of Mental Health. (n.d.). 5 Things You Should Know About Stress. Retrieved from </a:t>
            </a:r>
            <a:r>
              <a:rPr lang="en-US" dirty="0">
                <a:hlinkClick r:id="rId13"/>
              </a:rPr>
              <a:t>https://www.nimh.nih.gov/health/publications/stress/index.shtml</a:t>
            </a:r>
            <a:r>
              <a:rPr lang="en-US" dirty="0"/>
              <a:t> </a:t>
            </a:r>
            <a:endParaRPr lang="en-US" dirty="0">
              <a:cs typeface="Calibri"/>
            </a:endParaRPr>
          </a:p>
          <a:p>
            <a:br>
              <a:rPr lang="en-US" dirty="0"/>
            </a:br>
            <a:endParaRPr lang="en-US" dirty="0"/>
          </a:p>
          <a:p>
            <a:r>
              <a:rPr lang="en-US"/>
              <a:t>Sand, A. S., Emaus, N., &amp; Lian, O. (2015). Overweight and obesity in young adult women: A matter of health or appearance? The Tromsø study: Fit futures. International journal of qualitative studies on health and well-being, 10, 29026. doi:10.3402/qhw.v10.29026   </a:t>
            </a:r>
            <a:br>
              <a:rPr lang="en-US" dirty="0"/>
            </a:br>
            <a:endParaRPr lang="en-US" dirty="0"/>
          </a:p>
          <a:p>
            <a:r>
              <a:rPr lang="en-US"/>
              <a:t>Waterman, M., Wiecha, J., Manne, J., Tringale, S., Costa, E., &amp; Wiecha, J. (2014). Utilization of a free fitness center-based exercise referral program among women with chronic disease risk factors. Journal of Community Health, 39(6), 1179–1185. doi:10.1007/s10900-014-9874-2 </a:t>
            </a:r>
          </a:p>
          <a:p>
            <a:r>
              <a:rPr lang="en-US" dirty="0"/>
              <a:t> </a:t>
            </a:r>
            <a:endParaRPr lang="en-US" dirty="0">
              <a:cs typeface="Calibri"/>
            </a:endParaRPr>
          </a:p>
          <a:p>
            <a:r>
              <a:rPr lang="en-US"/>
              <a:t>World Health Organization. (2018). Obesity and Overweight. Retrieved from </a:t>
            </a:r>
            <a:r>
              <a:rPr lang="en-US" dirty="0">
                <a:hlinkClick r:id="rId14"/>
              </a:rPr>
              <a:t>https://www.who.int/en/news-room/fact-sheets/detail/obesity-and-overweight</a:t>
            </a:r>
            <a:r>
              <a:rPr lang="en-US" dirty="0"/>
              <a:t> </a:t>
            </a:r>
            <a:endParaRPr lang="en-US" dirty="0">
              <a:cs typeface="Calibri"/>
            </a:endParaRPr>
          </a:p>
          <a:p>
            <a:endParaRPr lang="en-US" dirty="0"/>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45A8FF46-1251-4A2A-9436-336F658C6366}" type="slidenum">
              <a:rPr lang="en-US"/>
              <a:t>14</a:t>
            </a:fld>
            <a:endParaRPr lang="en-US"/>
          </a:p>
        </p:txBody>
      </p:sp>
    </p:spTree>
    <p:extLst>
      <p:ext uri="{BB962C8B-B14F-4D97-AF65-F5344CB8AC3E}">
        <p14:creationId xmlns:p14="http://schemas.microsoft.com/office/powerpoint/2010/main" val="3643514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than 2 in 3 adults were overweight or have obesity (NIDDK, n.d.). Current obesity rates are approximately 39.8%, affecting nearly 93.3 million US adults (CDC, </a:t>
            </a:r>
            <a:r>
              <a:rPr lang="en-US" dirty="0" err="1"/>
              <a:t>n.d.a</a:t>
            </a:r>
            <a:r>
              <a:rPr lang="en-US" dirty="0"/>
              <a:t>).</a:t>
            </a:r>
          </a:p>
          <a:p>
            <a:br>
              <a:rPr lang="en-US" dirty="0"/>
            </a:br>
            <a:endParaRPr lang="en-US" dirty="0"/>
          </a:p>
          <a:p>
            <a:r>
              <a:rPr lang="en-US" dirty="0"/>
              <a:t>The prevalence of obesity saw a significant increase between 1980-2000 among men and women (NIDDK, n.d.). Between 2005-2014 there was a major increase in obesity among women, but not a significant increase among men (NIDDK, n.d.).</a:t>
            </a:r>
          </a:p>
          <a:p>
            <a:br>
              <a:rPr lang="en-US" dirty="0"/>
            </a:br>
            <a:endParaRPr lang="en-US" dirty="0"/>
          </a:p>
          <a:p>
            <a:r>
              <a:rPr lang="en-US" dirty="0"/>
              <a:t>Obesity-related conditions include heart disease, stroke, type 2 diabetes and certain types of cancer, premature death, each resulting in a low quality of life (CDC, </a:t>
            </a:r>
            <a:r>
              <a:rPr lang="en-US" dirty="0" err="1"/>
              <a:t>n.d.a</a:t>
            </a:r>
            <a:r>
              <a:rPr lang="en-US" dirty="0"/>
              <a:t>). The estimated medical expenses related to obesity is about $147 billion of obesity (CDC, </a:t>
            </a:r>
            <a:r>
              <a:rPr lang="en-US" dirty="0" err="1"/>
              <a:t>n.d.a</a:t>
            </a:r>
            <a:r>
              <a:rPr lang="en-US" dirty="0"/>
              <a:t>).</a:t>
            </a: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8ECE240C-84C7-44DE-A407-D6E51DFDA0C5}" type="slidenum">
              <a:rPr lang="en-US"/>
              <a:t>3</a:t>
            </a:fld>
            <a:endParaRPr lang="en-US"/>
          </a:p>
        </p:txBody>
      </p:sp>
    </p:spTree>
    <p:extLst>
      <p:ext uri="{BB962C8B-B14F-4D97-AF65-F5344CB8AC3E}">
        <p14:creationId xmlns:p14="http://schemas.microsoft.com/office/powerpoint/2010/main" val="2791689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Photo by </a:t>
            </a:r>
            <a:r>
              <a:rPr lang="en-US" b="1" dirty="0">
                <a:hlinkClick r:id="rId3"/>
              </a:rPr>
              <a:t>Guduru Ajay bhargav </a:t>
            </a:r>
            <a:r>
              <a:rPr lang="en-US"/>
              <a:t>from </a:t>
            </a:r>
            <a:r>
              <a:rPr lang="en-US" b="1" dirty="0">
                <a:hlinkClick r:id="rId4"/>
              </a:rPr>
              <a:t>Pexels</a:t>
            </a:r>
            <a:endParaRPr lang="en-US"/>
          </a:p>
          <a:p>
            <a:endParaRPr lang="en-US" b="1" dirty="0"/>
          </a:p>
          <a:p>
            <a:r>
              <a:rPr lang="en-US"/>
              <a:t>Minority groups can be seen as high risk groups. Black and Hispanic populations experience higher obesity rates that white populations. The rate of obesity among black individuals is at 48.4% (NIDDK, n.d.). The rate of obesity among Hispanic individuals is at 42.6% (NIDDK, n.d.). The rate of obesity among white individuals is at 36.4% (NIDDK, n.d.). </a:t>
            </a:r>
          </a:p>
          <a:p>
            <a:br>
              <a:rPr lang="en-US" dirty="0"/>
            </a:br>
            <a:endParaRPr lang="en-US" dirty="0"/>
          </a:p>
          <a:p>
            <a:r>
              <a:rPr lang="en-US"/>
              <a:t>Children are also considered a high risk group. Children aged 2 to 19 have an obesity rate of 17.2%, which equates to about 1 in 6 children are considered to have obesity (NIDDK, n.d.).  </a:t>
            </a:r>
          </a:p>
          <a:p>
            <a:endParaRPr lang="en-US" dirty="0">
              <a:cs typeface="Calibri"/>
            </a:endParaRPr>
          </a:p>
        </p:txBody>
      </p:sp>
      <p:sp>
        <p:nvSpPr>
          <p:cNvPr id="4" name="Slide Number Placeholder 3"/>
          <p:cNvSpPr>
            <a:spLocks noGrp="1"/>
          </p:cNvSpPr>
          <p:nvPr>
            <p:ph type="sldNum" sz="quarter" idx="5"/>
          </p:nvPr>
        </p:nvSpPr>
        <p:spPr/>
        <p:txBody>
          <a:bodyPr/>
          <a:lstStyle/>
          <a:p>
            <a:fld id="{8ECE240C-84C7-44DE-A407-D6E51DFDA0C5}" type="slidenum">
              <a:rPr lang="en-US"/>
              <a:t>4</a:t>
            </a:fld>
            <a:endParaRPr lang="en-US"/>
          </a:p>
        </p:txBody>
      </p:sp>
    </p:spTree>
    <p:extLst>
      <p:ext uri="{BB962C8B-B14F-4D97-AF65-F5344CB8AC3E}">
        <p14:creationId xmlns:p14="http://schemas.microsoft.com/office/powerpoint/2010/main" val="1559655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Demographics can affect incidence and prevalence of obesity. </a:t>
            </a:r>
          </a:p>
          <a:p>
            <a:br>
              <a:rPr lang="en-US" dirty="0"/>
            </a:br>
            <a:endParaRPr lang="en-US" dirty="0"/>
          </a:p>
          <a:p>
            <a:r>
              <a:rPr lang="en-US"/>
              <a:t>Prevalence of obesity can be related to income and education levels. Per the CDC (n.d.a), obesity prevalence is lower in high income groups than in middle and low income groups.</a:t>
            </a:r>
          </a:p>
          <a:p>
            <a:br>
              <a:rPr lang="en-US" dirty="0"/>
            </a:br>
            <a:endParaRPr lang="en-US" dirty="0"/>
          </a:p>
          <a:p>
            <a:r>
              <a:rPr lang="en-US"/>
              <a:t>Men and women with college degrees had lower obesity prevalence compared with those with less education (CDC, n.d.a). Adults without a high school diploma had the highest rates of obesity at 35%. (CDC, n.d.b). High school graduates and those with some college both had obesity rates at about 33%, while college graduates had obesity rates at only 24.7% (CDC, n.d.b). </a:t>
            </a:r>
          </a:p>
          <a:p>
            <a:endParaRPr lang="en-US" dirty="0"/>
          </a:p>
          <a:p>
            <a:r>
              <a:rPr lang="en-US"/>
              <a:t>Race can also be a factor that affects incidence and prevalence. As stated earlier minority groups are at a higher risk of being overweight or obese. </a:t>
            </a:r>
          </a:p>
          <a:p>
            <a:br>
              <a:rPr lang="en-US" dirty="0"/>
            </a:br>
            <a:endParaRPr lang="en-US" dirty="0"/>
          </a:p>
          <a:p>
            <a:r>
              <a:rPr lang="en-US"/>
              <a:t>Gender also can affect prevalence. Men had higher rates of being overweight (38.7%) compared to women (26.5%) (NIDDK, n.d.). However, obesity was higher in women (40%) than men (35%) (NIDDK, n.d.).</a:t>
            </a:r>
          </a:p>
          <a:p>
            <a:br>
              <a:rPr lang="en-US" dirty="0"/>
            </a:br>
            <a:endParaRPr lang="en-US" dirty="0"/>
          </a:p>
          <a:p>
            <a:r>
              <a:rPr lang="en-US"/>
              <a:t>Age is also another factor that affects prevalence. Adults aged 18-24 years had the lowest obesity rates at about 18.1% compared to adults aged 45-54 years who had obesity rates at approximately 37% (CDC, n.d.b.). Therefore, older adults are twice as likely to have obesity than young adults.  </a:t>
            </a:r>
          </a:p>
          <a:p>
            <a:endParaRPr lang="en-US" dirty="0">
              <a:cs typeface="Calibri"/>
            </a:endParaRPr>
          </a:p>
        </p:txBody>
      </p:sp>
      <p:sp>
        <p:nvSpPr>
          <p:cNvPr id="4" name="Slide Number Placeholder 3"/>
          <p:cNvSpPr>
            <a:spLocks noGrp="1"/>
          </p:cNvSpPr>
          <p:nvPr>
            <p:ph type="sldNum" sz="quarter" idx="5"/>
          </p:nvPr>
        </p:nvSpPr>
        <p:spPr/>
        <p:txBody>
          <a:bodyPr/>
          <a:lstStyle/>
          <a:p>
            <a:fld id="{8ECE240C-84C7-44DE-A407-D6E51DFDA0C5}" type="slidenum">
              <a:rPr lang="en-US"/>
              <a:t>5</a:t>
            </a:fld>
            <a:endParaRPr lang="en-US"/>
          </a:p>
        </p:txBody>
      </p:sp>
    </p:spTree>
    <p:extLst>
      <p:ext uri="{BB962C8B-B14F-4D97-AF65-F5344CB8AC3E}">
        <p14:creationId xmlns:p14="http://schemas.microsoft.com/office/powerpoint/2010/main" val="4112898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b="1" dirty="0">
                <a:hlinkClick r:id="rId3"/>
              </a:rPr>
              <a:t>Trang Doan </a:t>
            </a:r>
            <a:r>
              <a:rPr lang="en-US" dirty="0"/>
              <a:t>from </a:t>
            </a:r>
            <a:r>
              <a:rPr lang="en-US" b="1" dirty="0">
                <a:hlinkClick r:id="rId4"/>
              </a:rPr>
              <a:t>Pexels</a:t>
            </a:r>
            <a:endParaRPr lang="en-US"/>
          </a:p>
          <a:p>
            <a:endParaRPr lang="en-US" b="1" dirty="0">
              <a:cs typeface="Calibri" panose="020F0502020204030204"/>
            </a:endParaRPr>
          </a:p>
          <a:p>
            <a:r>
              <a:rPr lang="en-US" dirty="0"/>
              <a:t>The model I will be using is the Health Belief Model. Per Hayden (2019), the essence of the Health Belief Model can be summarized as “personal beliefs influence health behavior.” (p. 57). The constructs of the Health Belief Model are perceived seriousness, perceived susceptibility, perceived benefits, and perceived barriers (Hayden, 2019). Changing perceptions of seriousness, susceptibility, benefits, and barriers will include the use of understanding modifying variables, cues to action, and the improvement of self-efficacy among the population. </a:t>
            </a:r>
            <a:endParaRPr lang="en-US" dirty="0">
              <a:cs typeface="Calibri"/>
            </a:endParaRPr>
          </a:p>
          <a:p>
            <a:br>
              <a:rPr lang="en-US" dirty="0"/>
            </a:br>
            <a:endParaRPr lang="en-US" dirty="0"/>
          </a:p>
          <a:p>
            <a:r>
              <a:rPr lang="en-US" dirty="0"/>
              <a:t>Modifying variables represent factors that may alter a person’s perception of the perceived benefits or barriers to performing suggested healthy behaviors. </a:t>
            </a:r>
          </a:p>
          <a:p>
            <a:r>
              <a:rPr lang="en-US" dirty="0"/>
              <a:t>Cues to action are things that move people to change (Hayden, 2019). Cues to action could be in the form of events, people, or other things that motivate an individual towards a positive change. These may include the use of family and friend relationships to provide cues to action to individuals struggling with obesity to help them understand the seriousness of the condition. </a:t>
            </a:r>
            <a:endParaRPr lang="en-US" dirty="0">
              <a:cs typeface="Calibri" panose="020F0502020204030204"/>
            </a:endParaRPr>
          </a:p>
          <a:p>
            <a:endParaRPr lang="en-US" dirty="0"/>
          </a:p>
          <a:p>
            <a:r>
              <a:rPr lang="en-US" dirty="0"/>
              <a:t>Self-efficacy will be a significant portion of an intervention aimed at young women struggling with obesity. It will be a major highlight because if the population does not believe in their ability to perform the recommended actions and behavior changes to help them manage their obesity, then positive change will be less likely. Per Hayden (2019), self-efficacy theory states that “People will only try what they think they can do and will not try what they cannot do.” Therefore, allowing a place for young women to practice and see others exercising or preparing healthy meals, as an example, may help motivate young women and let them know that they can change their behavior to manage their obesity.</a:t>
            </a:r>
            <a:endParaRPr lang="en-US" dirty="0">
              <a:cs typeface="Calibri"/>
            </a:endParaRPr>
          </a:p>
          <a:p>
            <a:endParaRPr lang="en-US" dirty="0">
              <a:cs typeface="Calibri"/>
            </a:endParaRPr>
          </a:p>
          <a:p>
            <a:r>
              <a:rPr lang="en-US" dirty="0">
                <a:cs typeface="Calibri"/>
              </a:rPr>
              <a:t>To create an intervention, it will be important to understand this population's perceived seriousness, susceptibility, benefits, and barriers. Young women do believe that obesity is serious. </a:t>
            </a:r>
            <a:r>
              <a:rPr lang="en-US" dirty="0"/>
              <a:t>Sand, </a:t>
            </a:r>
            <a:r>
              <a:rPr lang="en-US" dirty="0" err="1"/>
              <a:t>Emaus</a:t>
            </a:r>
            <a:r>
              <a:rPr lang="en-US" dirty="0"/>
              <a:t>, and Lian (2015), young women interviewed understood the dangers of being overweight or obese. The young women also understood their susceptibility, many experiencing ups and downs in their weight most of their live (Sand et al., 2015).The young women understand health benefits, yet may lack motivation to change as they have accepted their size and weight as a part of who they are (Sand et al., 2015). While this can boost self-esteem to accept one's self, there must also be a message of being at one's healthiest weight, focusing on health rather than appearance.</a:t>
            </a:r>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8ECE240C-84C7-44DE-A407-D6E51DFDA0C5}" type="slidenum">
              <a:rPr lang="en-US"/>
              <a:t>6</a:t>
            </a:fld>
            <a:endParaRPr lang="en-US"/>
          </a:p>
        </p:txBody>
      </p:sp>
    </p:spTree>
    <p:extLst>
      <p:ext uri="{BB962C8B-B14F-4D97-AF65-F5344CB8AC3E}">
        <p14:creationId xmlns:p14="http://schemas.microsoft.com/office/powerpoint/2010/main" val="1493909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b="1" dirty="0">
                <a:hlinkClick r:id="rId3"/>
              </a:rPr>
              <a:t>Luis Quintero </a:t>
            </a:r>
            <a:r>
              <a:rPr lang="en-US" dirty="0"/>
              <a:t>from </a:t>
            </a:r>
            <a:r>
              <a:rPr lang="en-US" b="1" dirty="0">
                <a:hlinkClick r:id="rId4"/>
              </a:rPr>
              <a:t>Pexels</a:t>
            </a:r>
            <a:endParaRPr lang="en-US"/>
          </a:p>
          <a:p>
            <a:endParaRPr lang="en-US" b="1" dirty="0"/>
          </a:p>
          <a:p>
            <a:r>
              <a:rPr lang="en-US" dirty="0"/>
              <a:t>Primary prevention involves interventions that prevent disease, injury and illness before it happens (Nash, Fabius, </a:t>
            </a:r>
            <a:r>
              <a:rPr lang="en-US" dirty="0" err="1"/>
              <a:t>Skoufalos</a:t>
            </a:r>
            <a:r>
              <a:rPr lang="en-US" dirty="0"/>
              <a:t>, Clarke, &amp; Horowitz, 2016). In this case, primary prevention for obesity would be a balanced diet and physical activity in order to maintain a healthy weight and BMI. This could be in the form of educational materials and resources. It could also be in the form of a nutrition and exercise health education program. The impact of this level of prevention would be that there would be lower incidence in obesity-related conditions such as heart disease and type 2 diabetes.  </a:t>
            </a:r>
            <a:endParaRPr lang="en-US" dirty="0">
              <a:cs typeface="Calibri"/>
            </a:endParaRPr>
          </a:p>
          <a:p>
            <a:endParaRPr lang="en-US" dirty="0">
              <a:cs typeface="Calibri"/>
            </a:endParaRPr>
          </a:p>
          <a:p>
            <a:r>
              <a:rPr lang="en-US" dirty="0">
                <a:cs typeface="Calibri"/>
              </a:rPr>
              <a:t>Using the Health Belief Model, identifying barriers to engaging in healthy behaviors will help determine how to be best motivate and use cues to action during the primary prevention stage. One barrier would be lack of motivation. Therefore, materials may need to be coupled with the encouragement of making changes with a friend or family member to have social support and accountability.</a:t>
            </a:r>
          </a:p>
          <a:p>
            <a:endParaRPr lang="en-US" dirty="0">
              <a:cs typeface="Calibri"/>
            </a:endParaRPr>
          </a:p>
        </p:txBody>
      </p:sp>
      <p:sp>
        <p:nvSpPr>
          <p:cNvPr id="4" name="Slide Number Placeholder 3"/>
          <p:cNvSpPr>
            <a:spLocks noGrp="1"/>
          </p:cNvSpPr>
          <p:nvPr>
            <p:ph type="sldNum" sz="quarter" idx="5"/>
          </p:nvPr>
        </p:nvSpPr>
        <p:spPr/>
        <p:txBody>
          <a:bodyPr/>
          <a:lstStyle/>
          <a:p>
            <a:fld id="{8ECE240C-84C7-44DE-A407-D6E51DFDA0C5}" type="slidenum">
              <a:rPr lang="en-US"/>
              <a:t>7</a:t>
            </a:fld>
            <a:endParaRPr lang="en-US"/>
          </a:p>
        </p:txBody>
      </p:sp>
    </p:spTree>
    <p:extLst>
      <p:ext uri="{BB962C8B-B14F-4D97-AF65-F5344CB8AC3E}">
        <p14:creationId xmlns:p14="http://schemas.microsoft.com/office/powerpoint/2010/main" val="1682967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Secondary prevention includes the early detection and treatment of a disease in order to cure the disease and slow its progression and decrease the negative impact it may have on individuals or populations (Nash et al., 2016). Screenings are a form of secondary prevention as they detect disease or symptoms and high-risk behaviors associated with disease (Nash et al., 2016). Encouraging those with a certain BMI to be screened for heart disease and type 2 diabetes would be a good place to start. The impact of this level of prevention would be early detection and treatment of any additional conditions resulting from obesity.  </a:t>
            </a:r>
            <a:endParaRPr lang="en-US"/>
          </a:p>
          <a:p>
            <a:endParaRPr lang="en-US" dirty="0">
              <a:cs typeface="Calibri"/>
            </a:endParaRPr>
          </a:p>
          <a:p>
            <a:r>
              <a:rPr lang="en-US" dirty="0">
                <a:cs typeface="Calibri"/>
              </a:rPr>
              <a:t>The use of the Health Belief Model at this stage would be to provide information on an individual's susceptibility of other</a:t>
            </a:r>
            <a:r>
              <a:rPr lang="en-US">
                <a:cs typeface="Calibri"/>
              </a:rPr>
              <a:t> conditions that result from obesity, motivating them to be screened for these conditions.</a:t>
            </a: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8ECE240C-84C7-44DE-A407-D6E51DFDA0C5}" type="slidenum">
              <a:rPr lang="en-US"/>
              <a:t>8</a:t>
            </a:fld>
            <a:endParaRPr lang="en-US"/>
          </a:p>
        </p:txBody>
      </p:sp>
    </p:spTree>
    <p:extLst>
      <p:ext uri="{BB962C8B-B14F-4D97-AF65-F5344CB8AC3E}">
        <p14:creationId xmlns:p14="http://schemas.microsoft.com/office/powerpoint/2010/main" val="1577667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Photo by </a:t>
            </a:r>
            <a:r>
              <a:rPr lang="en-US" b="1" dirty="0">
                <a:hlinkClick r:id="rId3"/>
              </a:rPr>
              <a:t>Gabriel Santos Fotografia </a:t>
            </a:r>
            <a:r>
              <a:rPr lang="en-US"/>
              <a:t>from </a:t>
            </a:r>
            <a:r>
              <a:rPr lang="en-US" b="1" dirty="0">
                <a:hlinkClick r:id="rId4"/>
              </a:rPr>
              <a:t>Pexels</a:t>
            </a:r>
            <a:endParaRPr lang="en-US"/>
          </a:p>
          <a:p>
            <a:endParaRPr lang="en-US" b="1" dirty="0"/>
          </a:p>
          <a:p>
            <a:r>
              <a:rPr lang="en-US"/>
              <a:t>Tertiary prevention has the goal of slowing the progression of a confirmed disease diagnosis (Nash et al., 2016). Creating weight management plans for individuals with obesity would be a good place to start. Providing services that helped individuals set goals to reach a healthy weight would slow the progression of obesity and reverse it as individuals maintain their weight loss. The impact of this level would be improved quality of life, and improved health and well being among those diagnosed with obesity. I will focus on this level of prevention, as I believe the impact will be the greatest and reach those already experiencing obesity. The cost of such a program would be dependent on the number of participants and the amount of individuals needed to aid in the creation an implementation of such a program. Other resources to consider will be promotion of the programs and other resources, such as community space. An estimated start-up cost for such a program, since it will be highly individualized will be approximately $50,000.</a:t>
            </a:r>
          </a:p>
          <a:p>
            <a:br>
              <a:rPr lang="en-US" dirty="0">
                <a:cs typeface="+mn-lt"/>
              </a:rPr>
            </a:br>
            <a:endParaRPr lang="en-US">
              <a:cs typeface="Calibri"/>
            </a:endParaRPr>
          </a:p>
          <a:p>
            <a:r>
              <a:rPr lang="en-US"/>
              <a:t>Using the Health Belief Model, it will be important to focus on changing individuals’ perceptions on what is and is not a healthy weight loss behavior. It will also be important to change the perception of what it means and looks like to be healthy, focusing on BMI and healthy target weights rather than a specific body image. Self-efficacy will also need to be boosted by providing participants with the tools and resources needed to be motivated and successful.</a:t>
            </a:r>
          </a:p>
          <a:p>
            <a:endParaRPr lang="en-US" dirty="0">
              <a:cs typeface="Calibri"/>
            </a:endParaRP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8ECE240C-84C7-44DE-A407-D6E51DFDA0C5}" type="slidenum">
              <a:rPr lang="en-US"/>
              <a:t>9</a:t>
            </a:fld>
            <a:endParaRPr lang="en-US"/>
          </a:p>
        </p:txBody>
      </p:sp>
    </p:spTree>
    <p:extLst>
      <p:ext uri="{BB962C8B-B14F-4D97-AF65-F5344CB8AC3E}">
        <p14:creationId xmlns:p14="http://schemas.microsoft.com/office/powerpoint/2010/main" val="311294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Photo by </a:t>
            </a:r>
            <a:r>
              <a:rPr lang="en-US" b="1" dirty="0">
                <a:hlinkClick r:id="rId3"/>
              </a:rPr>
              <a:t>Lisa Fotios </a:t>
            </a:r>
            <a:r>
              <a:rPr lang="en-US"/>
              <a:t>from </a:t>
            </a:r>
            <a:r>
              <a:rPr lang="en-US" b="1" dirty="0">
                <a:hlinkClick r:id="rId4"/>
              </a:rPr>
              <a:t>Pexels</a:t>
            </a:r>
            <a:br>
              <a:rPr lang="en-US" dirty="0">
                <a:cs typeface="+mn-lt"/>
              </a:rPr>
            </a:br>
            <a:endParaRPr lang="en-US">
              <a:cs typeface="Calibri"/>
            </a:endParaRPr>
          </a:p>
          <a:p>
            <a:r>
              <a:rPr lang="en-US"/>
              <a:t>The risk factors of obesity are both inherent and behavioral. There is usually a mixture of factors at play when determining an individual's risk.</a:t>
            </a:r>
          </a:p>
          <a:p>
            <a:br>
              <a:rPr lang="en-US" dirty="0"/>
            </a:br>
            <a:endParaRPr lang="en-US" dirty="0"/>
          </a:p>
          <a:p>
            <a:r>
              <a:rPr lang="en-US"/>
              <a:t>Inherent risk is something that an individual cannot control. These risks can be seen in genetics and family history, age, and sex. A person's sex can determine how that individual's body stores fat (NHLBI, n.d.). As a person ages there is increased risk of unhealthy weight gain (NHLBI, n.d.). Genetics and family history has been studied and proven that obesity can run in families putting you at higher risk for obesity if you have obese family members (NHLBI, n.d.).Per the CDC (2018), the epidemic of obesity is primarily due to environments that promote inactivity and intake of high-calorie foods. However, individual's bodies will respond to the same environment differently as there are inherent differences in bodies, such as body fat distribution, metabolism, or other health problems, confirming that genes do play a role in obesity (CDC, 2018). </a:t>
            </a:r>
          </a:p>
          <a:p>
            <a:br>
              <a:rPr lang="en-US" dirty="0"/>
            </a:br>
            <a:endParaRPr lang="en-US" dirty="0"/>
          </a:p>
          <a:p>
            <a:r>
              <a:rPr lang="en-US"/>
              <a:t>Behavioral risk refers to risk behaviors that can create a higher chance of becoming obese. </a:t>
            </a:r>
          </a:p>
          <a:p>
            <a:r>
              <a:rPr lang="en-US"/>
              <a:t>The primary behavioral factors associated with obesity are unhealthy lifestyle choices, such as lack of physical activity and eating healthy foods. </a:t>
            </a:r>
          </a:p>
          <a:p>
            <a:br>
              <a:rPr lang="en-US" dirty="0"/>
            </a:br>
            <a:endParaRPr lang="en-US" dirty="0"/>
          </a:p>
          <a:p>
            <a:r>
              <a:rPr lang="en-US"/>
              <a:t>Environmental factors also play a role in an individual's risk of obesity. At times individuals can control their environments, and at other times they cannot. For example, we have control over where we live to the point of our income. Often low-income housing neighborhoods may not be an ideal place to be physically active or have a variety of healthy foods close by for purchase. These factors are all a part of the built environment, which is a social determinant of health that cannot be controlled by an individual, but instead addressed collectively by the community.</a:t>
            </a:r>
          </a:p>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45A8FF46-1251-4A2A-9436-336F658C6366}" type="slidenum">
              <a:rPr lang="en-US"/>
              <a:t>10</a:t>
            </a:fld>
            <a:endParaRPr lang="en-US"/>
          </a:p>
        </p:txBody>
      </p:sp>
    </p:spTree>
    <p:extLst>
      <p:ext uri="{BB962C8B-B14F-4D97-AF65-F5344CB8AC3E}">
        <p14:creationId xmlns:p14="http://schemas.microsoft.com/office/powerpoint/2010/main" val="3819108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2/1/2020</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6407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2/1/2020</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926255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2/1/2020</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986474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2/1/2020</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418592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2/1/2020</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909845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2/1/2020</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548025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2/1/2020</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03592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2/1/2020</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700182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2/1/2020</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47743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2/1/2020</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823513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2/1/2020</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00615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2/1/2020</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30699398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55" r:id="rId5"/>
    <p:sldLayoutId id="2147483749" r:id="rId6"/>
    <p:sldLayoutId id="2147483750" r:id="rId7"/>
    <p:sldLayoutId id="2147483751" r:id="rId8"/>
    <p:sldLayoutId id="2147483754" r:id="rId9"/>
    <p:sldLayoutId id="2147483752" r:id="rId10"/>
    <p:sldLayoutId id="214748375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doi.org/10.1155/2017/5923862" TargetMode="External"/><Relationship Id="rId13" Type="http://schemas.openxmlformats.org/officeDocument/2006/relationships/hyperlink" Target="https://www.nimh.nih.gov/health/publications/stress/index.shtml" TargetMode="External"/><Relationship Id="rId3" Type="http://schemas.openxmlformats.org/officeDocument/2006/relationships/hyperlink" Target="https://www.heart.org/en/healthy-living/healthy-lifestyle/sleep/how-to-sleep-better-with-a-bedtime-routine" TargetMode="External"/><Relationship Id="rId7" Type="http://schemas.openxmlformats.org/officeDocument/2006/relationships/hyperlink" Target="https://doi-org.ezp.waldenulibrary.org/10.1186/s12889-019-6404-2" TargetMode="External"/><Relationship Id="rId12" Type="http://schemas.openxmlformats.org/officeDocument/2006/relationships/hyperlink" Target="https://www.niddk.nih.gov/health-information/health-statistics/overweight-obesit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cdc.gov/genomics/resources/diseases/obesity/index.html" TargetMode="External"/><Relationship Id="rId11" Type="http://schemas.openxmlformats.org/officeDocument/2006/relationships/hyperlink" Target="https://www.nhlbi.nih.gov/health-topics/overweight-and-obesity" TargetMode="External"/><Relationship Id="rId5" Type="http://schemas.openxmlformats.org/officeDocument/2006/relationships/hyperlink" Target="https://www.cdc.gov/obesity/data/prevalence-maps.html" TargetMode="External"/><Relationship Id="rId10" Type="http://schemas.openxmlformats.org/officeDocument/2006/relationships/hyperlink" Target="https://search-ebscohost-com.ezp.waldenulibrary.org/login.aspx?direct=true&amp;db=a9h&amp;AN=22251060&amp;site=eds-live&amp;scope=site" TargetMode="External"/><Relationship Id="rId4" Type="http://schemas.openxmlformats.org/officeDocument/2006/relationships/hyperlink" Target="https://www.cdc.gov/obesity/data/adult.html" TargetMode="External"/><Relationship Id="rId9" Type="http://schemas.openxmlformats.org/officeDocument/2006/relationships/hyperlink" Target="https://doi-org.ezp.waldenulibrary.org/10.1037/sah0000195.supp" TargetMode="External"/><Relationship Id="rId14" Type="http://schemas.openxmlformats.org/officeDocument/2006/relationships/hyperlink" Target="https://www.who.int/en/news-room/fact-sheets/detail/obesity-and-overweigh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6CCA5F87-1D1E-45CB-8D83-FC7EEFAD99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BB1D172-1589-4574-9DF3-D504E999F7BA}"/>
              </a:ext>
            </a:extLst>
          </p:cNvPr>
          <p:cNvPicPr>
            <a:picLocks noChangeAspect="1"/>
          </p:cNvPicPr>
          <p:nvPr/>
        </p:nvPicPr>
        <p:blipFill rotWithShape="1">
          <a:blip r:embed="rId2"/>
          <a:srcRect l="12634" r="2993" b="-1"/>
          <a:stretch/>
        </p:blipFill>
        <p:spPr>
          <a:xfrm>
            <a:off x="20" y="10"/>
            <a:ext cx="8668492" cy="6857990"/>
          </a:xfrm>
          <a:prstGeom prst="rect">
            <a:avLst/>
          </a:prstGeom>
        </p:spPr>
      </p:pic>
      <p:sp>
        <p:nvSpPr>
          <p:cNvPr id="31" name="Rectangle 30">
            <a:extLst>
              <a:ext uri="{FF2B5EF4-FFF2-40B4-BE49-F238E27FC236}">
                <a16:creationId xmlns:a16="http://schemas.microsoft.com/office/drawing/2014/main" id="{7CCFC2C6-6238-4A2F-93DE-2ADF74AF6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711652" y="0"/>
            <a:ext cx="8480347"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7848600" y="1122363"/>
            <a:ext cx="4023360" cy="3204134"/>
          </a:xfrm>
        </p:spPr>
        <p:txBody>
          <a:bodyPr anchor="b">
            <a:normAutofit/>
          </a:bodyPr>
          <a:lstStyle/>
          <a:p>
            <a:r>
              <a:rPr lang="en-US" sz="4800" dirty="0">
                <a:cs typeface="Calibri Light"/>
              </a:rPr>
              <a:t>Young </a:t>
            </a:r>
            <a:r>
              <a:rPr lang="en-US" sz="4800">
                <a:cs typeface="Calibri Light"/>
              </a:rPr>
              <a:t>Women and Obesity</a:t>
            </a:r>
            <a:endParaRPr lang="en-US" sz="4800" dirty="0"/>
          </a:p>
        </p:txBody>
      </p:sp>
      <p:sp>
        <p:nvSpPr>
          <p:cNvPr id="3" name="Subtitle 2"/>
          <p:cNvSpPr>
            <a:spLocks noGrp="1"/>
          </p:cNvSpPr>
          <p:nvPr>
            <p:ph type="subTitle" idx="1"/>
          </p:nvPr>
        </p:nvSpPr>
        <p:spPr>
          <a:xfrm>
            <a:off x="7848600" y="4872922"/>
            <a:ext cx="4023360" cy="1208141"/>
          </a:xfrm>
        </p:spPr>
        <p:txBody>
          <a:bodyPr vert="horz" lIns="91440" tIns="45720" rIns="91440" bIns="45720" rtlCol="0" anchor="t">
            <a:normAutofit/>
          </a:bodyPr>
          <a:lstStyle/>
          <a:p>
            <a:r>
              <a:rPr lang="en-US" sz="2000" dirty="0">
                <a:cs typeface="Calibri"/>
              </a:rPr>
              <a:t>Amanda Tatum</a:t>
            </a:r>
          </a:p>
          <a:p>
            <a:r>
              <a:rPr lang="en-US" sz="2000">
                <a:cs typeface="Calibri"/>
              </a:rPr>
              <a:t>Walden University</a:t>
            </a:r>
            <a:endParaRPr lang="en-US" sz="2000" dirty="0">
              <a:cs typeface="Calibri"/>
            </a:endParaRPr>
          </a:p>
        </p:txBody>
      </p:sp>
      <p:sp>
        <p:nvSpPr>
          <p:cNvPr id="33" name="Rectangle 3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857222"/>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EAF38DC-B069-4F74-89ED-92C7579C3D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bowl of oranges on a plate&#10;&#10;Description generated with very high confidence">
            <a:extLst>
              <a:ext uri="{FF2B5EF4-FFF2-40B4-BE49-F238E27FC236}">
                <a16:creationId xmlns:a16="http://schemas.microsoft.com/office/drawing/2014/main" id="{12DD1B41-F7AB-46CA-ABE4-DC70E8C9FE19}"/>
              </a:ext>
            </a:extLst>
          </p:cNvPr>
          <p:cNvPicPr>
            <a:picLocks noChangeAspect="1"/>
          </p:cNvPicPr>
          <p:nvPr/>
        </p:nvPicPr>
        <p:blipFill rotWithShape="1">
          <a:blip r:embed="rId3"/>
          <a:srcRect l="29127"/>
          <a:stretch/>
        </p:blipFill>
        <p:spPr>
          <a:xfrm>
            <a:off x="4883023" y="10"/>
            <a:ext cx="7308978" cy="6857990"/>
          </a:xfrm>
          <a:custGeom>
            <a:avLst/>
            <a:gdLst>
              <a:gd name="connsiteX0" fmla="*/ 0 w 7308978"/>
              <a:gd name="connsiteY0" fmla="*/ 0 h 6858000"/>
              <a:gd name="connsiteX1" fmla="*/ 7308978 w 7308978"/>
              <a:gd name="connsiteY1" fmla="*/ 0 h 6858000"/>
              <a:gd name="connsiteX2" fmla="*/ 7308978 w 7308978"/>
              <a:gd name="connsiteY2" fmla="*/ 6858000 h 6858000"/>
              <a:gd name="connsiteX3" fmla="*/ 0 w 7308978"/>
              <a:gd name="connsiteY3" fmla="*/ 6858000 h 6858000"/>
              <a:gd name="connsiteX4" fmla="*/ 62983 w 7308978"/>
              <a:gd name="connsiteY4" fmla="*/ 6788730 h 6858000"/>
              <a:gd name="connsiteX5" fmla="*/ 1212978 w 7308978"/>
              <a:gd name="connsiteY5" fmla="*/ 3429000 h 6858000"/>
              <a:gd name="connsiteX6" fmla="*/ 62983 w 7308978"/>
              <a:gd name="connsiteY6" fmla="*/ 6927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8978" h="6858000">
                <a:moveTo>
                  <a:pt x="0" y="0"/>
                </a:moveTo>
                <a:lnTo>
                  <a:pt x="7308978" y="0"/>
                </a:lnTo>
                <a:lnTo>
                  <a:pt x="7308978" y="6858000"/>
                </a:lnTo>
                <a:lnTo>
                  <a:pt x="0" y="6858000"/>
                </a:lnTo>
                <a:lnTo>
                  <a:pt x="62983" y="6788730"/>
                </a:lnTo>
                <a:cubicBezTo>
                  <a:pt x="773509" y="5928900"/>
                  <a:pt x="1212978" y="4741056"/>
                  <a:pt x="1212978" y="3429000"/>
                </a:cubicBezTo>
                <a:cubicBezTo>
                  <a:pt x="1212978" y="2116944"/>
                  <a:pt x="773509" y="929100"/>
                  <a:pt x="62983" y="69271"/>
                </a:cubicBezTo>
                <a:close/>
              </a:path>
            </a:pathLst>
          </a:custGeom>
        </p:spPr>
      </p:pic>
      <p:sp useBgFill="1">
        <p:nvSpPr>
          <p:cNvPr id="11" name="Freeform: Shape 10">
            <a:extLst>
              <a:ext uri="{FF2B5EF4-FFF2-40B4-BE49-F238E27FC236}">
                <a16:creationId xmlns:a16="http://schemas.microsoft.com/office/drawing/2014/main" id="{83549E37-C86B-4401-90BD-D8BF83859F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3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3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3" y="0"/>
                </a:lnTo>
                <a:lnTo>
                  <a:pt x="4946006" y="69271"/>
                </a:lnTo>
                <a:cubicBezTo>
                  <a:pt x="5656532" y="929100"/>
                  <a:pt x="6096001" y="2116944"/>
                  <a:pt x="6096001" y="3429000"/>
                </a:cubicBezTo>
                <a:cubicBezTo>
                  <a:pt x="6096001" y="4741056"/>
                  <a:pt x="5656532" y="5928900"/>
                  <a:pt x="4946006" y="6788730"/>
                </a:cubicBezTo>
                <a:lnTo>
                  <a:pt x="4883023"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8A17784E-76D8-4521-A77D-0D2EBB9230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6857" cy="6858000"/>
          </a:xfrm>
          <a:custGeom>
            <a:avLst/>
            <a:gdLst>
              <a:gd name="connsiteX0" fmla="*/ 0 w 6086857"/>
              <a:gd name="connsiteY0" fmla="*/ 0 h 6858000"/>
              <a:gd name="connsiteX1" fmla="*/ 4873879 w 6086857"/>
              <a:gd name="connsiteY1" fmla="*/ 0 h 6858000"/>
              <a:gd name="connsiteX2" fmla="*/ 4936862 w 6086857"/>
              <a:gd name="connsiteY2" fmla="*/ 69271 h 6858000"/>
              <a:gd name="connsiteX3" fmla="*/ 6086857 w 6086857"/>
              <a:gd name="connsiteY3" fmla="*/ 3429000 h 6858000"/>
              <a:gd name="connsiteX4" fmla="*/ 4936862 w 6086857"/>
              <a:gd name="connsiteY4" fmla="*/ 6788730 h 6858000"/>
              <a:gd name="connsiteX5" fmla="*/ 4873879 w 6086857"/>
              <a:gd name="connsiteY5" fmla="*/ 6858000 h 6858000"/>
              <a:gd name="connsiteX6" fmla="*/ 0 w 608685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6857" h="6858000">
                <a:moveTo>
                  <a:pt x="0" y="0"/>
                </a:moveTo>
                <a:lnTo>
                  <a:pt x="4873879" y="0"/>
                </a:lnTo>
                <a:lnTo>
                  <a:pt x="4936862" y="69271"/>
                </a:lnTo>
                <a:cubicBezTo>
                  <a:pt x="5647388" y="929100"/>
                  <a:pt x="6086857" y="2116944"/>
                  <a:pt x="6086857" y="3429000"/>
                </a:cubicBezTo>
                <a:cubicBezTo>
                  <a:pt x="6086857" y="4741056"/>
                  <a:pt x="5647388" y="5928900"/>
                  <a:pt x="4936862" y="6788730"/>
                </a:cubicBezTo>
                <a:lnTo>
                  <a:pt x="487387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165A5A8-2FB3-48CB-A080-44AC5CA493A3}"/>
              </a:ext>
            </a:extLst>
          </p:cNvPr>
          <p:cNvSpPr>
            <a:spLocks noGrp="1"/>
          </p:cNvSpPr>
          <p:nvPr>
            <p:ph type="title"/>
          </p:nvPr>
        </p:nvSpPr>
        <p:spPr>
          <a:xfrm>
            <a:off x="374904" y="856488"/>
            <a:ext cx="4992624" cy="1173761"/>
          </a:xfrm>
        </p:spPr>
        <p:txBody>
          <a:bodyPr anchor="b">
            <a:normAutofit/>
          </a:bodyPr>
          <a:lstStyle/>
          <a:p>
            <a:r>
              <a:rPr lang="en-US" sz="3400"/>
              <a:t>Risk Factors of Obesity</a:t>
            </a:r>
          </a:p>
        </p:txBody>
      </p:sp>
      <p:sp>
        <p:nvSpPr>
          <p:cNvPr id="15" name="Rectangle 14">
            <a:extLst>
              <a:ext uri="{FF2B5EF4-FFF2-40B4-BE49-F238E27FC236}">
                <a16:creationId xmlns:a16="http://schemas.microsoft.com/office/drawing/2014/main" id="{7A0CBFF4-EA32-4FE2-BA6B-8F3A6E6ED1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253806"/>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FC8D5885-2804-4D3C-BE31-902E4D32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769" y="2185062"/>
            <a:ext cx="498348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9B5A8650-92F2-45D6-8E24-6CAD0F70994F}"/>
              </a:ext>
            </a:extLst>
          </p:cNvPr>
          <p:cNvSpPr>
            <a:spLocks noGrp="1"/>
          </p:cNvSpPr>
          <p:nvPr>
            <p:ph idx="1"/>
          </p:nvPr>
        </p:nvSpPr>
        <p:spPr>
          <a:xfrm>
            <a:off x="374904" y="2522949"/>
            <a:ext cx="5065776" cy="3402363"/>
          </a:xfrm>
        </p:spPr>
        <p:txBody>
          <a:bodyPr vert="horz" lIns="91440" tIns="45720" rIns="91440" bIns="45720" rtlCol="0" anchor="t">
            <a:normAutofit/>
          </a:bodyPr>
          <a:lstStyle/>
          <a:p>
            <a:pPr>
              <a:lnSpc>
                <a:spcPct val="100000"/>
              </a:lnSpc>
            </a:pPr>
            <a:r>
              <a:rPr lang="en-US" sz="1300"/>
              <a:t>Inherent</a:t>
            </a:r>
          </a:p>
          <a:p>
            <a:pPr lvl="1">
              <a:lnSpc>
                <a:spcPct val="100000"/>
              </a:lnSpc>
            </a:pPr>
            <a:r>
              <a:rPr lang="en-US" sz="1300"/>
              <a:t>Genetics/Family History</a:t>
            </a:r>
          </a:p>
          <a:p>
            <a:pPr lvl="1">
              <a:lnSpc>
                <a:spcPct val="100000"/>
              </a:lnSpc>
            </a:pPr>
            <a:r>
              <a:rPr lang="en-US" sz="1300"/>
              <a:t>Age</a:t>
            </a:r>
          </a:p>
          <a:p>
            <a:pPr lvl="1">
              <a:lnSpc>
                <a:spcPct val="100000"/>
              </a:lnSpc>
            </a:pPr>
            <a:r>
              <a:rPr lang="en-US" sz="1300"/>
              <a:t>Sex</a:t>
            </a:r>
          </a:p>
          <a:p>
            <a:pPr>
              <a:lnSpc>
                <a:spcPct val="100000"/>
              </a:lnSpc>
            </a:pPr>
            <a:r>
              <a:rPr lang="en-US" sz="1300"/>
              <a:t>Behavioral</a:t>
            </a:r>
          </a:p>
          <a:p>
            <a:pPr lvl="1">
              <a:lnSpc>
                <a:spcPct val="100000"/>
              </a:lnSpc>
            </a:pPr>
            <a:r>
              <a:rPr lang="en-US" sz="1300"/>
              <a:t>Lack of physical activity</a:t>
            </a:r>
          </a:p>
          <a:p>
            <a:pPr lvl="1">
              <a:lnSpc>
                <a:spcPct val="100000"/>
              </a:lnSpc>
            </a:pPr>
            <a:r>
              <a:rPr lang="en-US" sz="1300"/>
              <a:t>High intake of high-calorie foods</a:t>
            </a:r>
          </a:p>
          <a:p>
            <a:pPr lvl="1">
              <a:lnSpc>
                <a:spcPct val="100000"/>
              </a:lnSpc>
            </a:pPr>
            <a:r>
              <a:rPr lang="en-US" sz="1300"/>
              <a:t>Lack of sleep</a:t>
            </a:r>
          </a:p>
          <a:p>
            <a:pPr lvl="1">
              <a:lnSpc>
                <a:spcPct val="100000"/>
              </a:lnSpc>
            </a:pPr>
            <a:r>
              <a:rPr lang="en-US" sz="1300"/>
              <a:t>Stress</a:t>
            </a:r>
          </a:p>
          <a:p>
            <a:pPr>
              <a:lnSpc>
                <a:spcPct val="100000"/>
              </a:lnSpc>
            </a:pPr>
            <a:r>
              <a:rPr lang="en-US" sz="1300"/>
              <a:t>Environmental</a:t>
            </a:r>
          </a:p>
          <a:p>
            <a:pPr lvl="1">
              <a:lnSpc>
                <a:spcPct val="100000"/>
              </a:lnSpc>
            </a:pPr>
            <a:r>
              <a:rPr lang="en-US" sz="1300"/>
              <a:t>The built environment</a:t>
            </a:r>
          </a:p>
          <a:p>
            <a:pPr lvl="1">
              <a:lnSpc>
                <a:spcPct val="100000"/>
              </a:lnSpc>
            </a:pPr>
            <a:r>
              <a:rPr lang="en-US" sz="1300"/>
              <a:t>Social determinants of health</a:t>
            </a:r>
          </a:p>
        </p:txBody>
      </p:sp>
    </p:spTree>
    <p:extLst>
      <p:ext uri="{BB962C8B-B14F-4D97-AF65-F5344CB8AC3E}">
        <p14:creationId xmlns:p14="http://schemas.microsoft.com/office/powerpoint/2010/main" val="740125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FF8D2E5-2C4E-47B1-930B-6C82B7C31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840FE9-27D8-4EED-925F-FE0F969FD81B}"/>
              </a:ext>
            </a:extLst>
          </p:cNvPr>
          <p:cNvSpPr>
            <a:spLocks noGrp="1"/>
          </p:cNvSpPr>
          <p:nvPr>
            <p:ph type="title"/>
          </p:nvPr>
        </p:nvSpPr>
        <p:spPr>
          <a:xfrm>
            <a:off x="841248" y="251312"/>
            <a:ext cx="10506456" cy="1010264"/>
          </a:xfrm>
        </p:spPr>
        <p:txBody>
          <a:bodyPr anchor="ctr">
            <a:normAutofit/>
          </a:bodyPr>
          <a:lstStyle/>
          <a:p>
            <a:r>
              <a:rPr lang="en-US">
                <a:latin typeface="Avenir Next LT Pro"/>
                <a:cs typeface="Times New Roman"/>
              </a:rPr>
              <a:t>Behaviors</a:t>
            </a:r>
          </a:p>
        </p:txBody>
      </p:sp>
      <p:sp>
        <p:nvSpPr>
          <p:cNvPr id="12" name="Rectangle 11">
            <a:extLst>
              <a:ext uri="{FF2B5EF4-FFF2-40B4-BE49-F238E27FC236}">
                <a16:creationId xmlns:a16="http://schemas.microsoft.com/office/drawing/2014/main" id="{801E4ADA-0EA9-4930-846E-3C11E8BED6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17618"/>
            <a:ext cx="128016" cy="631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FB92FFCE-0C90-454E-AA25-D4EE9A6C39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1380864"/>
            <a:ext cx="1050645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73DBDEB3-F1F6-46B6-AB5E-41784F333681}"/>
              </a:ext>
            </a:extLst>
          </p:cNvPr>
          <p:cNvGraphicFramePr>
            <a:graphicFrameLocks noGrp="1"/>
          </p:cNvGraphicFramePr>
          <p:nvPr>
            <p:ph idx="1"/>
            <p:extLst>
              <p:ext uri="{D42A27DB-BD31-4B8C-83A1-F6EECF244321}">
                <p14:modId xmlns:p14="http://schemas.microsoft.com/office/powerpoint/2010/main" val="448022907"/>
              </p:ext>
            </p:extLst>
          </p:nvPr>
        </p:nvGraphicFramePr>
        <p:xfrm>
          <a:off x="838200" y="1650222"/>
          <a:ext cx="10506456" cy="45849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2745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hand holding a clock&#10;&#10;Description generated with very high confidence">
            <a:extLst>
              <a:ext uri="{FF2B5EF4-FFF2-40B4-BE49-F238E27FC236}">
                <a16:creationId xmlns:a16="http://schemas.microsoft.com/office/drawing/2014/main" id="{85A80841-160B-4D3A-91D0-2B7F01AD4077}"/>
              </a:ext>
            </a:extLst>
          </p:cNvPr>
          <p:cNvPicPr>
            <a:picLocks noChangeAspect="1"/>
          </p:cNvPicPr>
          <p:nvPr/>
        </p:nvPicPr>
        <p:blipFill rotWithShape="1">
          <a:blip r:embed="rId3"/>
          <a:srcRect r="13221"/>
          <a:stretch/>
        </p:blipFill>
        <p:spPr>
          <a:xfrm>
            <a:off x="3242695" y="10"/>
            <a:ext cx="8949307" cy="6857990"/>
          </a:xfrm>
          <a:custGeom>
            <a:avLst/>
            <a:gdLst>
              <a:gd name="connsiteX0" fmla="*/ 0 w 8949307"/>
              <a:gd name="connsiteY0" fmla="*/ 0 h 6858000"/>
              <a:gd name="connsiteX1" fmla="*/ 8949307 w 8949307"/>
              <a:gd name="connsiteY1" fmla="*/ 0 h 6858000"/>
              <a:gd name="connsiteX2" fmla="*/ 8949307 w 8949307"/>
              <a:gd name="connsiteY2" fmla="*/ 6858000 h 6858000"/>
              <a:gd name="connsiteX3" fmla="*/ 0 w 8949307"/>
              <a:gd name="connsiteY3" fmla="*/ 6858000 h 6858000"/>
              <a:gd name="connsiteX4" fmla="*/ 62983 w 8949307"/>
              <a:gd name="connsiteY4" fmla="*/ 6788730 h 6858000"/>
              <a:gd name="connsiteX5" fmla="*/ 1212979 w 8949307"/>
              <a:gd name="connsiteY5" fmla="*/ 3429000 h 6858000"/>
              <a:gd name="connsiteX6" fmla="*/ 62983 w 8949307"/>
              <a:gd name="connsiteY6" fmla="*/ 6927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22" name="Freeform: Shape 21">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4" name="Freeform: Shape 23">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78E8DCB-EA59-4536-ABD6-57FEC59943BB}"/>
              </a:ext>
            </a:extLst>
          </p:cNvPr>
          <p:cNvSpPr>
            <a:spLocks noGrp="1"/>
          </p:cNvSpPr>
          <p:nvPr>
            <p:ph type="title"/>
          </p:nvPr>
        </p:nvSpPr>
        <p:spPr>
          <a:xfrm>
            <a:off x="371094" y="1161288"/>
            <a:ext cx="3438144" cy="1125728"/>
          </a:xfrm>
        </p:spPr>
        <p:txBody>
          <a:bodyPr anchor="b">
            <a:normAutofit/>
          </a:bodyPr>
          <a:lstStyle/>
          <a:p>
            <a:r>
              <a:rPr lang="en-US" sz="2800"/>
              <a:t>Coping Strategies</a:t>
            </a:r>
          </a:p>
        </p:txBody>
      </p:sp>
      <p:sp>
        <p:nvSpPr>
          <p:cNvPr id="26" name="Rectangle 2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36A4F8A-6FE8-4CB4-9A73-96EBEEF10891}"/>
              </a:ext>
            </a:extLst>
          </p:cNvPr>
          <p:cNvSpPr>
            <a:spLocks noGrp="1"/>
          </p:cNvSpPr>
          <p:nvPr>
            <p:ph idx="1"/>
          </p:nvPr>
        </p:nvSpPr>
        <p:spPr>
          <a:xfrm>
            <a:off x="371094" y="2976846"/>
            <a:ext cx="3438906" cy="3207258"/>
          </a:xfrm>
        </p:spPr>
        <p:txBody>
          <a:bodyPr vert="horz" lIns="91440" tIns="45720" rIns="91440" bIns="45720" rtlCol="0" anchor="t">
            <a:noAutofit/>
          </a:bodyPr>
          <a:lstStyle/>
          <a:p>
            <a:pPr>
              <a:buFont typeface="Arial"/>
              <a:buChar char="•"/>
            </a:pPr>
            <a:r>
              <a:rPr lang="en-US" sz="2400">
                <a:ea typeface="+mn-lt"/>
                <a:cs typeface="+mn-lt"/>
              </a:rPr>
              <a:t>Education</a:t>
            </a:r>
          </a:p>
          <a:p>
            <a:pPr marL="971550" lvl="1" indent="-285750">
              <a:buFont typeface="Arial"/>
              <a:buChar char="•"/>
            </a:pPr>
            <a:r>
              <a:rPr lang="en-US">
                <a:ea typeface="+mn-lt"/>
                <a:cs typeface="+mn-lt"/>
              </a:rPr>
              <a:t>Nutrition</a:t>
            </a:r>
          </a:p>
          <a:p>
            <a:pPr marL="971550" lvl="1" indent="-285750">
              <a:buFont typeface="Arial"/>
              <a:buChar char="•"/>
            </a:pPr>
            <a:r>
              <a:rPr lang="en-US">
                <a:ea typeface="+mn-lt"/>
                <a:cs typeface="+mn-lt"/>
              </a:rPr>
              <a:t>Physical Activity</a:t>
            </a:r>
            <a:endParaRPr lang="en-US"/>
          </a:p>
          <a:p>
            <a:r>
              <a:rPr lang="en-US" sz="2400"/>
              <a:t>Sleep Routine</a:t>
            </a:r>
          </a:p>
          <a:p>
            <a:r>
              <a:rPr lang="en-US" sz="2400"/>
              <a:t>Stress Relief</a:t>
            </a:r>
          </a:p>
          <a:p>
            <a:pPr marL="0" indent="0">
              <a:buNone/>
            </a:pPr>
            <a:endParaRPr lang="en-US" sz="1700"/>
          </a:p>
          <a:p>
            <a:pPr lvl="1"/>
            <a:endParaRPr lang="en-US" sz="1700"/>
          </a:p>
          <a:p>
            <a:endParaRPr lang="en-US" sz="1700"/>
          </a:p>
        </p:txBody>
      </p:sp>
    </p:spTree>
    <p:extLst>
      <p:ext uri="{BB962C8B-B14F-4D97-AF65-F5344CB8AC3E}">
        <p14:creationId xmlns:p14="http://schemas.microsoft.com/office/powerpoint/2010/main" val="1933204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9">
            <a:extLst>
              <a:ext uri="{FF2B5EF4-FFF2-40B4-BE49-F238E27FC236}">
                <a16:creationId xmlns:a16="http://schemas.microsoft.com/office/drawing/2014/main" id="{8108D317-7CBD-4897-BD1F-959436D2A3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CBC881-C5BF-4A1E-9221-425A6BAAA212}"/>
              </a:ext>
            </a:extLst>
          </p:cNvPr>
          <p:cNvSpPr>
            <a:spLocks noGrp="1"/>
          </p:cNvSpPr>
          <p:nvPr>
            <p:ph type="title"/>
          </p:nvPr>
        </p:nvSpPr>
        <p:spPr>
          <a:xfrm>
            <a:off x="7255564" y="834888"/>
            <a:ext cx="4314645" cy="1268958"/>
          </a:xfrm>
        </p:spPr>
        <p:txBody>
          <a:bodyPr anchor="b">
            <a:normAutofit/>
          </a:bodyPr>
          <a:lstStyle/>
          <a:p>
            <a:r>
              <a:rPr lang="en-US" sz="3200"/>
              <a:t>Intervention</a:t>
            </a:r>
          </a:p>
        </p:txBody>
      </p:sp>
      <p:pic>
        <p:nvPicPr>
          <p:cNvPr id="4" name="Picture 4" descr="A picture containing person, outdoor, young, grass&#10;&#10;Description generated with very high confidence">
            <a:extLst>
              <a:ext uri="{FF2B5EF4-FFF2-40B4-BE49-F238E27FC236}">
                <a16:creationId xmlns:a16="http://schemas.microsoft.com/office/drawing/2014/main" id="{81CB8F42-DC19-4E56-80C1-7991CB62DD6B}"/>
              </a:ext>
            </a:extLst>
          </p:cNvPr>
          <p:cNvPicPr>
            <a:picLocks noChangeAspect="1"/>
          </p:cNvPicPr>
          <p:nvPr/>
        </p:nvPicPr>
        <p:blipFill rotWithShape="1">
          <a:blip r:embed="rId3"/>
          <a:srcRect r="34863"/>
          <a:stretch/>
        </p:blipFill>
        <p:spPr>
          <a:xfrm>
            <a:off x="20" y="10"/>
            <a:ext cx="6717436" cy="6857990"/>
          </a:xfrm>
          <a:custGeom>
            <a:avLst/>
            <a:gdLst>
              <a:gd name="connsiteX0" fmla="*/ 0 w 6717456"/>
              <a:gd name="connsiteY0" fmla="*/ 0 h 6858000"/>
              <a:gd name="connsiteX1" fmla="*/ 6149468 w 6717456"/>
              <a:gd name="connsiteY1" fmla="*/ 0 h 6858000"/>
              <a:gd name="connsiteX2" fmla="*/ 6202448 w 6717456"/>
              <a:gd name="connsiteY2" fmla="*/ 162605 h 6858000"/>
              <a:gd name="connsiteX3" fmla="*/ 6717456 w 6717456"/>
              <a:gd name="connsiteY3" fmla="*/ 3694043 h 6858000"/>
              <a:gd name="connsiteX4" fmla="*/ 6335883 w 6717456"/>
              <a:gd name="connsiteY4" fmla="*/ 6748259 h 6858000"/>
              <a:gd name="connsiteX5" fmla="*/ 6305198 w 6717456"/>
              <a:gd name="connsiteY5" fmla="*/ 6858000 h 6858000"/>
              <a:gd name="connsiteX6" fmla="*/ 0 w 671745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17456" h="6858000">
                <a:moveTo>
                  <a:pt x="0" y="0"/>
                </a:moveTo>
                <a:lnTo>
                  <a:pt x="6149468" y="0"/>
                </a:lnTo>
                <a:lnTo>
                  <a:pt x="6202448" y="162605"/>
                </a:lnTo>
                <a:cubicBezTo>
                  <a:pt x="6535625" y="1263763"/>
                  <a:pt x="6717456" y="2453207"/>
                  <a:pt x="6717456" y="3694043"/>
                </a:cubicBezTo>
                <a:cubicBezTo>
                  <a:pt x="6717456" y="4757617"/>
                  <a:pt x="6583866" y="5783433"/>
                  <a:pt x="6335883" y="6748259"/>
                </a:cubicBezTo>
                <a:lnTo>
                  <a:pt x="6305198" y="6858000"/>
                </a:lnTo>
                <a:lnTo>
                  <a:pt x="0" y="6858000"/>
                </a:lnTo>
                <a:close/>
              </a:path>
            </a:pathLst>
          </a:custGeom>
          <a:effectLst>
            <a:outerShdw blurRad="50800" dist="38100" algn="l" rotWithShape="0">
              <a:schemeClr val="bg1">
                <a:lumMod val="85000"/>
                <a:alpha val="30000"/>
              </a:schemeClr>
            </a:outerShdw>
          </a:effectLst>
        </p:spPr>
      </p:pic>
      <p:sp>
        <p:nvSpPr>
          <p:cNvPr id="18" name="Rectangle 21">
            <a:extLst>
              <a:ext uri="{FF2B5EF4-FFF2-40B4-BE49-F238E27FC236}">
                <a16:creationId xmlns:a16="http://schemas.microsoft.com/office/drawing/2014/main" id="{D6297641-8B9F-4767-9606-8A1131322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89864"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23">
            <a:extLst>
              <a:ext uri="{FF2B5EF4-FFF2-40B4-BE49-F238E27FC236}">
                <a16:creationId xmlns:a16="http://schemas.microsoft.com/office/drawing/2014/main" id="{D8F3CA65-EA00-46B4-9616-39E6853F7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31572" y="2240371"/>
            <a:ext cx="420624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87812573-28C4-4020-8E32-ECB628322C9A}"/>
              </a:ext>
            </a:extLst>
          </p:cNvPr>
          <p:cNvSpPr>
            <a:spLocks noGrp="1"/>
          </p:cNvSpPr>
          <p:nvPr>
            <p:ph idx="1"/>
          </p:nvPr>
        </p:nvSpPr>
        <p:spPr>
          <a:xfrm>
            <a:off x="7255563" y="2557587"/>
            <a:ext cx="4314645" cy="3717317"/>
          </a:xfrm>
        </p:spPr>
        <p:txBody>
          <a:bodyPr vert="horz" lIns="91440" tIns="45720" rIns="91440" bIns="45720" rtlCol="0" anchor="t">
            <a:normAutofit/>
          </a:bodyPr>
          <a:lstStyle/>
          <a:p>
            <a:r>
              <a:rPr lang="en-US" sz="2000"/>
              <a:t>Community-based Program </a:t>
            </a:r>
          </a:p>
          <a:p>
            <a:pPr lvl="1"/>
            <a:r>
              <a:rPr lang="en-US" sz="2000"/>
              <a:t>Increase physical activity</a:t>
            </a:r>
          </a:p>
          <a:p>
            <a:pPr lvl="1"/>
            <a:r>
              <a:rPr lang="en-US" sz="2000"/>
              <a:t>Education on adopting a healthy lifestyle</a:t>
            </a:r>
          </a:p>
          <a:p>
            <a:pPr lvl="1"/>
            <a:r>
              <a:rPr lang="en-US" sz="2000"/>
              <a:t>'Buddy' system to boost social support, accountability, and sel-efficacy</a:t>
            </a:r>
          </a:p>
        </p:txBody>
      </p:sp>
    </p:spTree>
    <p:extLst>
      <p:ext uri="{BB962C8B-B14F-4D97-AF65-F5344CB8AC3E}">
        <p14:creationId xmlns:p14="http://schemas.microsoft.com/office/powerpoint/2010/main" val="3866445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89B55-797D-453F-A82D-F9A8B6E4BF87}"/>
              </a:ext>
            </a:extLst>
          </p:cNvPr>
          <p:cNvSpPr>
            <a:spLocks noGrp="1"/>
          </p:cNvSpPr>
          <p:nvPr>
            <p:ph type="title"/>
          </p:nvPr>
        </p:nvSpPr>
        <p:spPr>
          <a:xfrm>
            <a:off x="770512" y="534263"/>
            <a:ext cx="10168128" cy="1179576"/>
          </a:xfrm>
        </p:spPr>
        <p:txBody>
          <a:bodyPr/>
          <a:lstStyle/>
          <a:p>
            <a:r>
              <a:rPr lang="en-US" dirty="0"/>
              <a:t>References</a:t>
            </a:r>
          </a:p>
        </p:txBody>
      </p:sp>
      <p:sp>
        <p:nvSpPr>
          <p:cNvPr id="3" name="Content Placeholder 2">
            <a:extLst>
              <a:ext uri="{FF2B5EF4-FFF2-40B4-BE49-F238E27FC236}">
                <a16:creationId xmlns:a16="http://schemas.microsoft.com/office/drawing/2014/main" id="{7936DE5A-65EE-48CE-AE15-E5309A77204D}"/>
              </a:ext>
            </a:extLst>
          </p:cNvPr>
          <p:cNvSpPr>
            <a:spLocks noGrp="1"/>
          </p:cNvSpPr>
          <p:nvPr>
            <p:ph idx="1"/>
          </p:nvPr>
        </p:nvSpPr>
        <p:spPr>
          <a:xfrm>
            <a:off x="511719" y="1816666"/>
            <a:ext cx="11174543" cy="4801232"/>
          </a:xfrm>
        </p:spPr>
        <p:txBody>
          <a:bodyPr vert="horz" lIns="91440" tIns="45720" rIns="91440" bIns="45720" rtlCol="0" anchor="t">
            <a:normAutofit fontScale="25000" lnSpcReduction="20000"/>
          </a:bodyPr>
          <a:lstStyle/>
          <a:p>
            <a:pPr>
              <a:buNone/>
            </a:pPr>
            <a:r>
              <a:rPr lang="en-US" dirty="0">
                <a:ea typeface="+mn-lt"/>
                <a:cs typeface="+mn-lt"/>
              </a:rPr>
              <a:t>American Heart Association. (2018). How to Sleep Better with a Bedtime Routine. Retrieved from </a:t>
            </a:r>
            <a:r>
              <a:rPr lang="en-US" dirty="0">
                <a:ea typeface="+mn-lt"/>
                <a:cs typeface="+mn-lt"/>
                <a:hlinkClick r:id="rId3"/>
              </a:rPr>
              <a:t>https://www.heart.org/en/healthy-living/healthy-lifestyle/sleep/how-to-sleep-better-with-a-bedtime-routine</a:t>
            </a:r>
            <a:r>
              <a:rPr lang="en-US" dirty="0">
                <a:ea typeface="+mn-lt"/>
                <a:cs typeface="+mn-lt"/>
              </a:rPr>
              <a:t>  </a:t>
            </a:r>
            <a:endParaRPr lang="en-US">
              <a:ea typeface="+mn-lt"/>
              <a:cs typeface="+mn-lt"/>
            </a:endParaRPr>
          </a:p>
          <a:p>
            <a:pPr>
              <a:buNone/>
            </a:pPr>
            <a:r>
              <a:rPr lang="en-US" dirty="0">
                <a:ea typeface="+mn-lt"/>
                <a:cs typeface="+mn-lt"/>
              </a:rPr>
              <a:t>Centers for Disease Control and Prevention. (</a:t>
            </a:r>
            <a:r>
              <a:rPr lang="en-US" err="1">
                <a:ea typeface="+mn-lt"/>
                <a:cs typeface="+mn-lt"/>
              </a:rPr>
              <a:t>n.d.a</a:t>
            </a:r>
            <a:r>
              <a:rPr lang="en-US" dirty="0">
                <a:ea typeface="+mn-lt"/>
                <a:cs typeface="+mn-lt"/>
              </a:rPr>
              <a:t>). Adult Obesity Facts. Retrieved from </a:t>
            </a:r>
            <a:r>
              <a:rPr lang="en-US" dirty="0">
                <a:ea typeface="+mn-lt"/>
                <a:cs typeface="+mn-lt"/>
                <a:hlinkClick r:id="rId4"/>
              </a:rPr>
              <a:t>https://www.cdc.gov/obesity/data/adult.html</a:t>
            </a:r>
            <a:r>
              <a:rPr lang="en-US" dirty="0">
                <a:ea typeface="+mn-lt"/>
                <a:cs typeface="+mn-lt"/>
              </a:rPr>
              <a:t>  </a:t>
            </a:r>
            <a:endParaRPr lang="en-US" dirty="0"/>
          </a:p>
          <a:p>
            <a:pPr>
              <a:buNone/>
            </a:pPr>
            <a:r>
              <a:rPr lang="en-US" dirty="0">
                <a:ea typeface="+mn-lt"/>
                <a:cs typeface="+mn-lt"/>
              </a:rPr>
              <a:t>Centers for Disease Control and Prevention. (</a:t>
            </a:r>
            <a:r>
              <a:rPr lang="en-US" err="1">
                <a:ea typeface="+mn-lt"/>
                <a:cs typeface="+mn-lt"/>
              </a:rPr>
              <a:t>n.d.b</a:t>
            </a:r>
            <a:r>
              <a:rPr lang="en-US" dirty="0">
                <a:ea typeface="+mn-lt"/>
                <a:cs typeface="+mn-lt"/>
              </a:rPr>
              <a:t>). Adult Obesity Prevalence Maps. Retrieved from </a:t>
            </a:r>
            <a:r>
              <a:rPr lang="en-US" dirty="0">
                <a:ea typeface="+mn-lt"/>
                <a:cs typeface="+mn-lt"/>
                <a:hlinkClick r:id="rId5"/>
              </a:rPr>
              <a:t>https://www.cdc.gov/obesity/data/prevalence-maps.html</a:t>
            </a:r>
            <a:r>
              <a:rPr lang="en-US" dirty="0">
                <a:ea typeface="+mn-lt"/>
                <a:cs typeface="+mn-lt"/>
              </a:rPr>
              <a:t>  </a:t>
            </a:r>
            <a:endParaRPr lang="en-US"/>
          </a:p>
          <a:p>
            <a:pPr>
              <a:buNone/>
            </a:pPr>
            <a:r>
              <a:rPr lang="en-US">
                <a:ea typeface="+mn-lt"/>
                <a:cs typeface="+mn-lt"/>
              </a:rPr>
              <a:t> Centers for Disease Control and Prevention. (2018). Behavior, environment, and genetic factors all have a role in causing people to be overweight and obese. Retrieved from </a:t>
            </a:r>
            <a:r>
              <a:rPr lang="en-US" dirty="0">
                <a:ea typeface="+mn-lt"/>
                <a:cs typeface="+mn-lt"/>
                <a:hlinkClick r:id="rId6"/>
              </a:rPr>
              <a:t>https://www.cdc.gov/genomics/resources/diseases/obesity/index.html</a:t>
            </a:r>
            <a:endParaRPr lang="en-US">
              <a:ea typeface="+mn-lt"/>
              <a:cs typeface="+mn-lt"/>
            </a:endParaRPr>
          </a:p>
          <a:p>
            <a:pPr>
              <a:buNone/>
            </a:pPr>
            <a:r>
              <a:rPr lang="en-US">
                <a:ea typeface="+mn-lt"/>
                <a:cs typeface="+mn-lt"/>
              </a:rPr>
              <a:t>Centers for Disease Control and Prevention. (2011). Strategies to Prevent Obesity and Other Chronic Diseases: The CDC Guide to Strategies to Increase Physical Activity in the Community. Atlanta: U.S. Department of Health and Human Services</a:t>
            </a:r>
          </a:p>
          <a:p>
            <a:pPr>
              <a:buNone/>
            </a:pPr>
            <a:r>
              <a:rPr lang="en-US">
                <a:ea typeface="+mn-lt"/>
                <a:cs typeface="+mn-lt"/>
              </a:rPr>
              <a:t>Chang, M., </a:t>
            </a:r>
            <a:r>
              <a:rPr lang="en-US" err="1">
                <a:ea typeface="+mn-lt"/>
                <a:cs typeface="+mn-lt"/>
              </a:rPr>
              <a:t>Nitzke</a:t>
            </a:r>
            <a:r>
              <a:rPr lang="en-US" dirty="0">
                <a:ea typeface="+mn-lt"/>
                <a:cs typeface="+mn-lt"/>
              </a:rPr>
              <a:t>, S., &amp; Brown, R. (2019). Mothers In Motion intervention effect on psychosocial health in young, low-income women with overweight or obesity. BMC Public Health, (1), 1. </a:t>
            </a:r>
            <a:r>
              <a:rPr lang="en-US" dirty="0">
                <a:ea typeface="+mn-lt"/>
                <a:cs typeface="+mn-lt"/>
                <a:hlinkClick r:id="rId7"/>
              </a:rPr>
              <a:t>https://doi-org.ezp.waldenulibrary.org/10.1186/s12889-019-6404-2</a:t>
            </a:r>
            <a:r>
              <a:rPr lang="en-US" dirty="0">
                <a:ea typeface="+mn-lt"/>
                <a:cs typeface="+mn-lt"/>
              </a:rPr>
              <a:t>  </a:t>
            </a:r>
            <a:endParaRPr lang="en-US"/>
          </a:p>
          <a:p>
            <a:pPr>
              <a:buNone/>
            </a:pPr>
            <a:r>
              <a:rPr lang="en-US" dirty="0">
                <a:ea typeface="+mn-lt"/>
                <a:cs typeface="+mn-lt"/>
              </a:rPr>
              <a:t>Cook, R., </a:t>
            </a:r>
            <a:r>
              <a:rPr lang="en-US" err="1">
                <a:ea typeface="+mn-lt"/>
                <a:cs typeface="+mn-lt"/>
              </a:rPr>
              <a:t>O’Dwyer</a:t>
            </a:r>
            <a:r>
              <a:rPr lang="en-US" dirty="0">
                <a:ea typeface="+mn-lt"/>
                <a:cs typeface="+mn-lt"/>
              </a:rPr>
              <a:t>, N., Donges, C., Parker, H., Cheng, H., Steinbeck, K. Cox, E., Franklin, J., Garg, M., Rooney, K., &amp; O’Connor, H. (2017) Relationship between Obesity and Cognitive Function in Young Women: The Food, Mood and Mind Study. </a:t>
            </a:r>
            <a:r>
              <a:rPr lang="en-US" err="1">
                <a:ea typeface="+mn-lt"/>
                <a:cs typeface="+mn-lt"/>
              </a:rPr>
              <a:t>Hindawi</a:t>
            </a:r>
            <a:r>
              <a:rPr lang="en-US" dirty="0">
                <a:ea typeface="+mn-lt"/>
                <a:cs typeface="+mn-lt"/>
              </a:rPr>
              <a:t> Journal of Obesity, </a:t>
            </a:r>
            <a:r>
              <a:rPr lang="en-US" dirty="0">
                <a:ea typeface="+mn-lt"/>
                <a:cs typeface="+mn-lt"/>
                <a:hlinkClick r:id="rId8"/>
              </a:rPr>
              <a:t>https://doi.org/10.1155/2017/5923862</a:t>
            </a:r>
            <a:r>
              <a:rPr lang="en-US" dirty="0">
                <a:ea typeface="+mn-lt"/>
                <a:cs typeface="+mn-lt"/>
              </a:rPr>
              <a:t> </a:t>
            </a:r>
            <a:endParaRPr lang="en-US" dirty="0"/>
          </a:p>
          <a:p>
            <a:pPr>
              <a:buNone/>
            </a:pPr>
            <a:r>
              <a:rPr lang="en-US" dirty="0">
                <a:ea typeface="+mn-lt"/>
                <a:cs typeface="+mn-lt"/>
              </a:rPr>
              <a:t>Frederick, D. A., Tomiyama, A. J., Bold, J. G., &amp; </a:t>
            </a:r>
            <a:r>
              <a:rPr lang="en-US" err="1">
                <a:ea typeface="+mn-lt"/>
                <a:cs typeface="+mn-lt"/>
              </a:rPr>
              <a:t>Saguy</a:t>
            </a:r>
            <a:r>
              <a:rPr lang="en-US" dirty="0">
                <a:ea typeface="+mn-lt"/>
                <a:cs typeface="+mn-lt"/>
              </a:rPr>
              <a:t>, A. C. (2019). Can she be healthy at her weight? Effects of news media frames on </a:t>
            </a:r>
            <a:r>
              <a:rPr lang="en-US" err="1">
                <a:ea typeface="+mn-lt"/>
                <a:cs typeface="+mn-lt"/>
              </a:rPr>
              <a:t>antifat</a:t>
            </a:r>
            <a:r>
              <a:rPr lang="en-US" dirty="0">
                <a:ea typeface="+mn-lt"/>
                <a:cs typeface="+mn-lt"/>
              </a:rPr>
              <a:t> attitudes, dieting intentions, and perceived health risks of obesity. Stigma and Health. </a:t>
            </a:r>
            <a:r>
              <a:rPr lang="en-US" dirty="0">
                <a:ea typeface="+mn-lt"/>
                <a:cs typeface="+mn-lt"/>
                <a:hlinkClick r:id="rId9"/>
              </a:rPr>
              <a:t>https://doi-org.ezp.waldenulibrary.org/10.1037/sah0000195.supp</a:t>
            </a:r>
            <a:r>
              <a:rPr lang="en-US" dirty="0">
                <a:ea typeface="+mn-lt"/>
                <a:cs typeface="+mn-lt"/>
              </a:rPr>
              <a:t>  </a:t>
            </a:r>
            <a:endParaRPr lang="en-US" dirty="0"/>
          </a:p>
          <a:p>
            <a:pPr>
              <a:buNone/>
            </a:pPr>
            <a:r>
              <a:rPr lang="en-US" dirty="0">
                <a:ea typeface="+mn-lt"/>
                <a:cs typeface="+mn-lt"/>
              </a:rPr>
              <a:t>Hayden, J. (2019). Introduction to health behavior theory (3rd ed.). Burlington, MA: Jones &amp; Bartlett Learning.  </a:t>
            </a:r>
            <a:endParaRPr lang="en-US" dirty="0"/>
          </a:p>
          <a:p>
            <a:pPr>
              <a:buNone/>
            </a:pPr>
            <a:r>
              <a:rPr lang="en-US" dirty="0">
                <a:ea typeface="+mn-lt"/>
                <a:cs typeface="+mn-lt"/>
              </a:rPr>
              <a:t>Lora-Cortez, C. I., &amp; Saucedo-Molina, T. de J. (2006). </a:t>
            </a:r>
            <a:r>
              <a:rPr lang="en-US" err="1">
                <a:ea typeface="+mn-lt"/>
                <a:cs typeface="+mn-lt"/>
              </a:rPr>
              <a:t>Conductas</a:t>
            </a:r>
            <a:r>
              <a:rPr lang="en-US" dirty="0">
                <a:ea typeface="+mn-lt"/>
                <a:cs typeface="+mn-lt"/>
              </a:rPr>
              <a:t> </a:t>
            </a:r>
            <a:r>
              <a:rPr lang="en-US" err="1">
                <a:ea typeface="+mn-lt"/>
                <a:cs typeface="+mn-lt"/>
              </a:rPr>
              <a:t>Alimentarias</a:t>
            </a:r>
            <a:r>
              <a:rPr lang="en-US" dirty="0">
                <a:ea typeface="+mn-lt"/>
                <a:cs typeface="+mn-lt"/>
              </a:rPr>
              <a:t> De Riesgo E Imagen Corporal De </a:t>
            </a:r>
            <a:r>
              <a:rPr lang="en-US" err="1">
                <a:ea typeface="+mn-lt"/>
                <a:cs typeface="+mn-lt"/>
              </a:rPr>
              <a:t>Acuerdo</a:t>
            </a:r>
            <a:r>
              <a:rPr lang="en-US" dirty="0">
                <a:ea typeface="+mn-lt"/>
                <a:cs typeface="+mn-lt"/>
              </a:rPr>
              <a:t> Al </a:t>
            </a:r>
            <a:r>
              <a:rPr lang="en-US" err="1">
                <a:ea typeface="+mn-lt"/>
                <a:cs typeface="+mn-lt"/>
              </a:rPr>
              <a:t>Índice</a:t>
            </a:r>
            <a:r>
              <a:rPr lang="en-US" dirty="0">
                <a:ea typeface="+mn-lt"/>
                <a:cs typeface="+mn-lt"/>
              </a:rPr>
              <a:t> De Masa Corporal en Una </a:t>
            </a:r>
            <a:r>
              <a:rPr lang="en-US" err="1">
                <a:ea typeface="+mn-lt"/>
                <a:cs typeface="+mn-lt"/>
              </a:rPr>
              <a:t>Muestra</a:t>
            </a:r>
            <a:r>
              <a:rPr lang="en-US" dirty="0">
                <a:ea typeface="+mn-lt"/>
                <a:cs typeface="+mn-lt"/>
              </a:rPr>
              <a:t> De </a:t>
            </a:r>
            <a:r>
              <a:rPr lang="en-US" err="1">
                <a:ea typeface="+mn-lt"/>
                <a:cs typeface="+mn-lt"/>
              </a:rPr>
              <a:t>Mujeres</a:t>
            </a:r>
            <a:r>
              <a:rPr lang="en-US" dirty="0">
                <a:ea typeface="+mn-lt"/>
                <a:cs typeface="+mn-lt"/>
              </a:rPr>
              <a:t> </a:t>
            </a:r>
            <a:r>
              <a:rPr lang="en-US" err="1">
                <a:ea typeface="+mn-lt"/>
                <a:cs typeface="+mn-lt"/>
              </a:rPr>
              <a:t>Adultas</a:t>
            </a:r>
            <a:r>
              <a:rPr lang="en-US" dirty="0">
                <a:ea typeface="+mn-lt"/>
                <a:cs typeface="+mn-lt"/>
              </a:rPr>
              <a:t> De La Ciudad De México. </a:t>
            </a:r>
            <a:r>
              <a:rPr lang="en-US" err="1">
                <a:ea typeface="+mn-lt"/>
                <a:cs typeface="+mn-lt"/>
              </a:rPr>
              <a:t>Salud</a:t>
            </a:r>
            <a:r>
              <a:rPr lang="en-US" dirty="0">
                <a:ea typeface="+mn-lt"/>
                <a:cs typeface="+mn-lt"/>
              </a:rPr>
              <a:t> Mental, 29(3), 60–67. Retrieved from </a:t>
            </a:r>
            <a:r>
              <a:rPr lang="en-US" dirty="0">
                <a:ea typeface="+mn-lt"/>
                <a:cs typeface="+mn-lt"/>
                <a:hlinkClick r:id="rId10"/>
              </a:rPr>
              <a:t>https://searchebscohost-com.ezp.waldenulibrary.org/login.aspx?direct=true&amp;db=a9h&amp;AN=22251060&amp;site=eds-live&amp;scope=site</a:t>
            </a:r>
            <a:r>
              <a:rPr lang="en-US" dirty="0">
                <a:ea typeface="+mn-lt"/>
                <a:cs typeface="+mn-lt"/>
              </a:rPr>
              <a:t>  </a:t>
            </a:r>
            <a:endParaRPr lang="en-US" dirty="0"/>
          </a:p>
          <a:p>
            <a:pPr>
              <a:buNone/>
            </a:pPr>
            <a:r>
              <a:rPr lang="en-US" dirty="0">
                <a:ea typeface="+mn-lt"/>
                <a:cs typeface="+mn-lt"/>
              </a:rPr>
              <a:t>Nash, D. B., Fabius, R. J., </a:t>
            </a:r>
            <a:r>
              <a:rPr lang="en-US" err="1">
                <a:ea typeface="+mn-lt"/>
                <a:cs typeface="+mn-lt"/>
              </a:rPr>
              <a:t>Skoufalos</a:t>
            </a:r>
            <a:r>
              <a:rPr lang="en-US" dirty="0">
                <a:ea typeface="+mn-lt"/>
                <a:cs typeface="+mn-lt"/>
              </a:rPr>
              <a:t>, A., Clarke, J. L., &amp; Horowitz, M. R. (2016). Population health: Creating a culture of wellness (2nd ed.). Burlington, MA: Jones &amp; Bartlett Learning.  </a:t>
            </a:r>
            <a:endParaRPr lang="en-US" dirty="0"/>
          </a:p>
          <a:p>
            <a:pPr>
              <a:buNone/>
            </a:pPr>
            <a:r>
              <a:rPr lang="en-US" dirty="0">
                <a:ea typeface="+mn-lt"/>
                <a:cs typeface="+mn-lt"/>
              </a:rPr>
              <a:t> National Heart, Lung, and Blood Institute. (n.d.). Overweight and Obesity. Retrieved from </a:t>
            </a:r>
            <a:r>
              <a:rPr lang="en-US" dirty="0">
                <a:ea typeface="+mn-lt"/>
                <a:cs typeface="+mn-lt"/>
                <a:hlinkClick r:id="rId11"/>
              </a:rPr>
              <a:t>https://www.nhlbi.nih.gov/health-topics/overweight-and-obesity</a:t>
            </a:r>
            <a:r>
              <a:rPr lang="en-US" dirty="0">
                <a:ea typeface="+mn-lt"/>
                <a:cs typeface="+mn-lt"/>
              </a:rPr>
              <a:t> </a:t>
            </a:r>
            <a:br>
              <a:rPr lang="en-US" dirty="0"/>
            </a:br>
            <a:endParaRPr lang="en-US"/>
          </a:p>
          <a:p>
            <a:pPr>
              <a:buNone/>
            </a:pPr>
            <a:r>
              <a:rPr lang="en-US" dirty="0">
                <a:ea typeface="+mn-lt"/>
                <a:cs typeface="+mn-lt"/>
              </a:rPr>
              <a:t>National Institute of Diabetes and Digestive and Kidney Disease. (n.d.). Overweight and Obesity Statistics. Retrieved from </a:t>
            </a:r>
            <a:r>
              <a:rPr lang="en-US" dirty="0">
                <a:ea typeface="+mn-lt"/>
                <a:cs typeface="+mn-lt"/>
                <a:hlinkClick r:id="rId12"/>
              </a:rPr>
              <a:t>https://www.niddk.nih.gov/health-information/health-statistics/overweight-obesity</a:t>
            </a:r>
            <a:r>
              <a:rPr lang="en-US" dirty="0">
                <a:ea typeface="+mn-lt"/>
                <a:cs typeface="+mn-lt"/>
              </a:rPr>
              <a:t>  </a:t>
            </a:r>
            <a:endParaRPr lang="en-US" dirty="0"/>
          </a:p>
          <a:p>
            <a:pPr>
              <a:buNone/>
            </a:pPr>
            <a:r>
              <a:rPr lang="en-US" dirty="0">
                <a:ea typeface="+mn-lt"/>
                <a:cs typeface="+mn-lt"/>
              </a:rPr>
              <a:t>National Institute of Mental Health. (n.d.). 5 Things You Should Know About Stress. Retrieved from </a:t>
            </a:r>
            <a:r>
              <a:rPr lang="en-US" dirty="0">
                <a:ea typeface="+mn-lt"/>
                <a:cs typeface="+mn-lt"/>
                <a:hlinkClick r:id="rId13"/>
              </a:rPr>
              <a:t>https://www.nimh.nih.gov/health/publications/stress/index.shtml</a:t>
            </a:r>
            <a:r>
              <a:rPr lang="en-US" dirty="0">
                <a:ea typeface="+mn-lt"/>
                <a:cs typeface="+mn-lt"/>
              </a:rPr>
              <a:t> </a:t>
            </a:r>
            <a:endParaRPr lang="en-US" dirty="0"/>
          </a:p>
          <a:p>
            <a:pPr>
              <a:buNone/>
            </a:pPr>
            <a:r>
              <a:rPr lang="en-US" dirty="0">
                <a:ea typeface="+mn-lt"/>
                <a:cs typeface="+mn-lt"/>
              </a:rPr>
              <a:t>Sand, A. S., </a:t>
            </a:r>
            <a:r>
              <a:rPr lang="en-US" err="1">
                <a:ea typeface="+mn-lt"/>
                <a:cs typeface="+mn-lt"/>
              </a:rPr>
              <a:t>Emaus</a:t>
            </a:r>
            <a:r>
              <a:rPr lang="en-US" dirty="0">
                <a:ea typeface="+mn-lt"/>
                <a:cs typeface="+mn-lt"/>
              </a:rPr>
              <a:t>, N., &amp; Lian, O. (2015). Overweight and obesity in young adult women: A matter of health or appearance? The </a:t>
            </a:r>
            <a:r>
              <a:rPr lang="en-US" err="1">
                <a:ea typeface="+mn-lt"/>
                <a:cs typeface="+mn-lt"/>
              </a:rPr>
              <a:t>Tromsø</a:t>
            </a:r>
            <a:r>
              <a:rPr lang="en-US" dirty="0">
                <a:ea typeface="+mn-lt"/>
                <a:cs typeface="+mn-lt"/>
              </a:rPr>
              <a:t> study: Fit futures. International journal of qualitative studies on health and well-being, 10, 29026. doi:10.3402/qhw.v10.29026   </a:t>
            </a:r>
          </a:p>
          <a:p>
            <a:pPr>
              <a:buNone/>
            </a:pPr>
            <a:r>
              <a:rPr lang="en-US" dirty="0">
                <a:ea typeface="+mn-lt"/>
                <a:cs typeface="+mn-lt"/>
              </a:rPr>
              <a:t>Waterman, M., </a:t>
            </a:r>
            <a:r>
              <a:rPr lang="en-US" err="1">
                <a:ea typeface="+mn-lt"/>
                <a:cs typeface="+mn-lt"/>
              </a:rPr>
              <a:t>Wiecha</a:t>
            </a:r>
            <a:r>
              <a:rPr lang="en-US" dirty="0">
                <a:ea typeface="+mn-lt"/>
                <a:cs typeface="+mn-lt"/>
              </a:rPr>
              <a:t>, J., Manne, J., Tringale, S., Costa, E., &amp; </a:t>
            </a:r>
            <a:r>
              <a:rPr lang="en-US" err="1">
                <a:ea typeface="+mn-lt"/>
                <a:cs typeface="+mn-lt"/>
              </a:rPr>
              <a:t>Wiecha</a:t>
            </a:r>
            <a:r>
              <a:rPr lang="en-US" dirty="0">
                <a:ea typeface="+mn-lt"/>
                <a:cs typeface="+mn-lt"/>
              </a:rPr>
              <a:t>, J. (2014). Utilization of a free fitness center-based exercise referral program among women with chronic disease risk factors. Journal of Community Health, 39(6), 1179–1185. doi:10.1007/s10900-014-9874-2 </a:t>
            </a:r>
            <a:endParaRPr lang="en-US" dirty="0"/>
          </a:p>
          <a:p>
            <a:pPr>
              <a:buNone/>
            </a:pPr>
            <a:r>
              <a:rPr lang="en-US" dirty="0">
                <a:ea typeface="+mn-lt"/>
                <a:cs typeface="+mn-lt"/>
              </a:rPr>
              <a:t>World Health Organization. (2018). Obesity and Overweight. Retrieved from </a:t>
            </a:r>
            <a:r>
              <a:rPr lang="en-US" dirty="0">
                <a:ea typeface="+mn-lt"/>
                <a:cs typeface="+mn-lt"/>
                <a:hlinkClick r:id="rId14"/>
              </a:rPr>
              <a:t>https://www.who.int/en/news-room/fact-sheets/detail/obesity-and-overweight</a:t>
            </a:r>
            <a:r>
              <a:rPr lang="en-US" dirty="0">
                <a:ea typeface="+mn-lt"/>
                <a:cs typeface="+mn-lt"/>
              </a:rPr>
              <a:t> </a:t>
            </a:r>
            <a:r>
              <a:rPr lang="en-US" dirty="0">
                <a:latin typeface="Times New Roman"/>
                <a:cs typeface="Times New Roman"/>
                <a:hlinkClick r:id="rId14"/>
              </a:rPr>
              <a:t>-overweight</a:t>
            </a:r>
            <a:r>
              <a:rPr lang="en-US" dirty="0">
                <a:latin typeface="Times New Roman"/>
                <a:cs typeface="Times New Roman"/>
              </a:rPr>
              <a:t> </a:t>
            </a:r>
            <a:endParaRPr lang="en-US" dirty="0"/>
          </a:p>
          <a:p>
            <a:endParaRPr lang="en-US" dirty="0"/>
          </a:p>
        </p:txBody>
      </p:sp>
    </p:spTree>
    <p:extLst>
      <p:ext uri="{BB962C8B-B14F-4D97-AF65-F5344CB8AC3E}">
        <p14:creationId xmlns:p14="http://schemas.microsoft.com/office/powerpoint/2010/main" val="768841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0C28A69-9B26-45AC-AFF7-719A7A50A0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7825D4-D9A0-4CD5-96EC-D9F1AAFD633F}"/>
              </a:ext>
            </a:extLst>
          </p:cNvPr>
          <p:cNvSpPr>
            <a:spLocks noGrp="1"/>
          </p:cNvSpPr>
          <p:nvPr>
            <p:ph type="title"/>
          </p:nvPr>
        </p:nvSpPr>
        <p:spPr>
          <a:xfrm>
            <a:off x="7145654" y="991443"/>
            <a:ext cx="4646295" cy="1087819"/>
          </a:xfrm>
        </p:spPr>
        <p:txBody>
          <a:bodyPr anchor="b">
            <a:normAutofit/>
          </a:bodyPr>
          <a:lstStyle/>
          <a:p>
            <a:r>
              <a:rPr lang="en-US" sz="3400"/>
              <a:t>The Population</a:t>
            </a:r>
          </a:p>
        </p:txBody>
      </p:sp>
      <p:pic>
        <p:nvPicPr>
          <p:cNvPr id="4" name="Picture 4" descr="A group of people posing for the camera&#10;&#10;Description generated with very high confidence">
            <a:extLst>
              <a:ext uri="{FF2B5EF4-FFF2-40B4-BE49-F238E27FC236}">
                <a16:creationId xmlns:a16="http://schemas.microsoft.com/office/drawing/2014/main" id="{F1389150-B92D-45AF-BAA3-FF6EAFF33B83}"/>
              </a:ext>
            </a:extLst>
          </p:cNvPr>
          <p:cNvPicPr>
            <a:picLocks noChangeAspect="1"/>
          </p:cNvPicPr>
          <p:nvPr/>
        </p:nvPicPr>
        <p:blipFill rotWithShape="1">
          <a:blip r:embed="rId3"/>
          <a:srcRect r="35144"/>
          <a:stretch/>
        </p:blipFill>
        <p:spPr>
          <a:xfrm>
            <a:off x="20" y="-1"/>
            <a:ext cx="6688434" cy="6858000"/>
          </a:xfrm>
          <a:prstGeom prst="rect">
            <a:avLst/>
          </a:prstGeom>
        </p:spPr>
      </p:pic>
      <p:sp>
        <p:nvSpPr>
          <p:cNvPr id="11" name="Rectangle 10">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383398"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55" y="2285541"/>
            <a:ext cx="457200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8735021-5FDE-43DD-A810-F760B5EFF189}"/>
              </a:ext>
            </a:extLst>
          </p:cNvPr>
          <p:cNvSpPr>
            <a:spLocks noGrp="1"/>
          </p:cNvSpPr>
          <p:nvPr>
            <p:ph idx="1"/>
          </p:nvPr>
        </p:nvSpPr>
        <p:spPr>
          <a:xfrm>
            <a:off x="7145654" y="2684095"/>
            <a:ext cx="4646295" cy="3492868"/>
          </a:xfrm>
        </p:spPr>
        <p:txBody>
          <a:bodyPr vert="horz" lIns="91440" tIns="45720" rIns="91440" bIns="45720" rtlCol="0" anchor="t">
            <a:normAutofit/>
          </a:bodyPr>
          <a:lstStyle/>
          <a:p>
            <a:r>
              <a:rPr lang="en-US" sz="1700"/>
              <a:t>Young low-income women, 18-24</a:t>
            </a:r>
          </a:p>
          <a:p>
            <a:pPr lvl="1"/>
            <a:r>
              <a:rPr lang="en-US" sz="1700"/>
              <a:t>Low-income women have obesity rates of about 50%</a:t>
            </a:r>
          </a:p>
          <a:p>
            <a:pPr lvl="1"/>
            <a:r>
              <a:rPr lang="en-US" sz="1700"/>
              <a:t>There is a weight gain risk as young girls make the transition to adulthood</a:t>
            </a:r>
          </a:p>
          <a:p>
            <a:pPr lvl="1"/>
            <a:r>
              <a:rPr lang="en-US" sz="1700"/>
              <a:t>Overestimate body size</a:t>
            </a:r>
          </a:p>
          <a:p>
            <a:pPr lvl="1"/>
            <a:r>
              <a:rPr lang="en-US" sz="1700"/>
              <a:t>Fear of being labelled as'fat'</a:t>
            </a:r>
          </a:p>
          <a:p>
            <a:pPr lvl="1"/>
            <a:r>
              <a:rPr lang="en-US" sz="1700"/>
              <a:t>Perceptions based in 'thin culture'</a:t>
            </a:r>
          </a:p>
        </p:txBody>
      </p:sp>
    </p:spTree>
    <p:extLst>
      <p:ext uri="{BB962C8B-B14F-4D97-AF65-F5344CB8AC3E}">
        <p14:creationId xmlns:p14="http://schemas.microsoft.com/office/powerpoint/2010/main" val="3321132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4506B6-5A46-4AE4-8313-217448630677}"/>
              </a:ext>
            </a:extLst>
          </p:cNvPr>
          <p:cNvSpPr>
            <a:spLocks noGrp="1"/>
          </p:cNvSpPr>
          <p:nvPr>
            <p:ph type="title"/>
          </p:nvPr>
        </p:nvSpPr>
        <p:spPr>
          <a:xfrm>
            <a:off x="841248" y="256032"/>
            <a:ext cx="10506456" cy="1014984"/>
          </a:xfrm>
        </p:spPr>
        <p:txBody>
          <a:bodyPr anchor="b">
            <a:normAutofit/>
          </a:bodyPr>
          <a:lstStyle/>
          <a:p>
            <a:r>
              <a:rPr lang="en-US" dirty="0"/>
              <a:t>Incidence and Prevalence</a:t>
            </a:r>
          </a:p>
        </p:txBody>
      </p:sp>
      <p:sp>
        <p:nvSpPr>
          <p:cNvPr id="12" name="Rectangle 11">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9144"/>
          </a:xfrm>
          <a:prstGeom prst="rect">
            <a:avLst/>
          </a:prstGeom>
          <a:solidFill>
            <a:schemeClr val="tx1">
              <a:lumMod val="65000"/>
              <a:lumOff val="35000"/>
              <a:alpha val="30000"/>
            </a:schemeClr>
          </a:solidFill>
          <a:ln w="952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6" name="Content Placeholder 2">
            <a:extLst>
              <a:ext uri="{FF2B5EF4-FFF2-40B4-BE49-F238E27FC236}">
                <a16:creationId xmlns:a16="http://schemas.microsoft.com/office/drawing/2014/main" id="{13CBF2AE-AB91-443E-B6F0-D76C79F410BA}"/>
              </a:ext>
            </a:extLst>
          </p:cNvPr>
          <p:cNvGraphicFramePr>
            <a:graphicFrameLocks noGrp="1"/>
          </p:cNvGraphicFramePr>
          <p:nvPr>
            <p:ph idx="1"/>
            <p:extLst>
              <p:ext uri="{D42A27DB-BD31-4B8C-83A1-F6EECF244321}">
                <p14:modId xmlns:p14="http://schemas.microsoft.com/office/powerpoint/2010/main" val="3285553106"/>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11803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0E4C519-FBE9-4ABE-A8F9-C2CBE32693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group of people standing on a rocky beach&#10;&#10;Description generated with very high confidence">
            <a:extLst>
              <a:ext uri="{FF2B5EF4-FFF2-40B4-BE49-F238E27FC236}">
                <a16:creationId xmlns:a16="http://schemas.microsoft.com/office/drawing/2014/main" id="{7AC9E6A0-E6AD-4687-A8A3-35065C304E00}"/>
              </a:ext>
            </a:extLst>
          </p:cNvPr>
          <p:cNvPicPr>
            <a:picLocks noChangeAspect="1"/>
          </p:cNvPicPr>
          <p:nvPr/>
        </p:nvPicPr>
        <p:blipFill rotWithShape="1">
          <a:blip r:embed="rId3"/>
          <a:srcRect r="2161"/>
          <a:stretch/>
        </p:blipFill>
        <p:spPr>
          <a:xfrm>
            <a:off x="3245637" y="-1"/>
            <a:ext cx="8946363" cy="6858000"/>
          </a:xfrm>
          <a:custGeom>
            <a:avLst/>
            <a:gdLst>
              <a:gd name="connsiteX0" fmla="*/ 0 w 8946363"/>
              <a:gd name="connsiteY0" fmla="*/ 0 h 6858000"/>
              <a:gd name="connsiteX1" fmla="*/ 8946363 w 8946363"/>
              <a:gd name="connsiteY1" fmla="*/ 0 h 6858000"/>
              <a:gd name="connsiteX2" fmla="*/ 8946363 w 8946363"/>
              <a:gd name="connsiteY2" fmla="*/ 6858000 h 6858000"/>
              <a:gd name="connsiteX3" fmla="*/ 1 w 8946363"/>
              <a:gd name="connsiteY3" fmla="*/ 6858000 h 6858000"/>
              <a:gd name="connsiteX4" fmla="*/ 60040 w 8946363"/>
              <a:gd name="connsiteY4" fmla="*/ 6788731 h 6858000"/>
              <a:gd name="connsiteX5" fmla="*/ 1210035 w 8946363"/>
              <a:gd name="connsiteY5" fmla="*/ 3429001 h 6858000"/>
              <a:gd name="connsiteX6" fmla="*/ 60040 w 8946363"/>
              <a:gd name="connsiteY6" fmla="*/ 6927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46363" h="6858000">
                <a:moveTo>
                  <a:pt x="0" y="0"/>
                </a:moveTo>
                <a:lnTo>
                  <a:pt x="8946363" y="0"/>
                </a:lnTo>
                <a:lnTo>
                  <a:pt x="8946363" y="6858000"/>
                </a:lnTo>
                <a:lnTo>
                  <a:pt x="1" y="6858000"/>
                </a:lnTo>
                <a:lnTo>
                  <a:pt x="60040" y="6788731"/>
                </a:lnTo>
                <a:cubicBezTo>
                  <a:pt x="770566" y="5928901"/>
                  <a:pt x="1210035" y="4741057"/>
                  <a:pt x="1210035" y="3429001"/>
                </a:cubicBezTo>
                <a:cubicBezTo>
                  <a:pt x="1210035" y="2116945"/>
                  <a:pt x="770566" y="929101"/>
                  <a:pt x="60040" y="69272"/>
                </a:cubicBezTo>
                <a:close/>
              </a:path>
            </a:pathLst>
          </a:custGeom>
        </p:spPr>
      </p:pic>
      <p:sp useBgFill="1">
        <p:nvSpPr>
          <p:cNvPr id="11" name="Freeform: Shape 10">
            <a:extLst>
              <a:ext uri="{FF2B5EF4-FFF2-40B4-BE49-F238E27FC236}">
                <a16:creationId xmlns:a16="http://schemas.microsoft.com/office/drawing/2014/main" id="{80EC29FB-299E-49F3-8C7B-01199632A3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455672" cy="6858000"/>
          </a:xfrm>
          <a:custGeom>
            <a:avLst/>
            <a:gdLst>
              <a:gd name="connsiteX0" fmla="*/ 0 w 4455672"/>
              <a:gd name="connsiteY0" fmla="*/ 0 h 6858000"/>
              <a:gd name="connsiteX1" fmla="*/ 3245636 w 4455672"/>
              <a:gd name="connsiteY1" fmla="*/ 0 h 6858000"/>
              <a:gd name="connsiteX2" fmla="*/ 3305677 w 4455672"/>
              <a:gd name="connsiteY2" fmla="*/ 69272 h 6858000"/>
              <a:gd name="connsiteX3" fmla="*/ 4455672 w 4455672"/>
              <a:gd name="connsiteY3" fmla="*/ 3429001 h 6858000"/>
              <a:gd name="connsiteX4" fmla="*/ 3305677 w 4455672"/>
              <a:gd name="connsiteY4" fmla="*/ 6788731 h 6858000"/>
              <a:gd name="connsiteX5" fmla="*/ 3245638 w 4455672"/>
              <a:gd name="connsiteY5" fmla="*/ 6858000 h 6858000"/>
              <a:gd name="connsiteX6" fmla="*/ 0 w 445567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2" h="6858000">
                <a:moveTo>
                  <a:pt x="0" y="0"/>
                </a:moveTo>
                <a:lnTo>
                  <a:pt x="3245636" y="0"/>
                </a:lnTo>
                <a:lnTo>
                  <a:pt x="3305677" y="69272"/>
                </a:lnTo>
                <a:cubicBezTo>
                  <a:pt x="4016203" y="929101"/>
                  <a:pt x="4455672" y="2116945"/>
                  <a:pt x="4455672" y="3429001"/>
                </a:cubicBezTo>
                <a:cubicBezTo>
                  <a:pt x="4455672" y="4741057"/>
                  <a:pt x="4016203" y="5928901"/>
                  <a:pt x="3305677" y="6788731"/>
                </a:cubicBezTo>
                <a:lnTo>
                  <a:pt x="3245638"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C29A2522-B27A-45C5-897B-79A1407D15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8" cy="6858000"/>
          </a:xfrm>
          <a:custGeom>
            <a:avLst/>
            <a:gdLst>
              <a:gd name="connsiteX0" fmla="*/ 0 w 4446528"/>
              <a:gd name="connsiteY0" fmla="*/ 0 h 6858000"/>
              <a:gd name="connsiteX1" fmla="*/ 3236492 w 4446528"/>
              <a:gd name="connsiteY1" fmla="*/ 0 h 6858000"/>
              <a:gd name="connsiteX2" fmla="*/ 3296533 w 4446528"/>
              <a:gd name="connsiteY2" fmla="*/ 69272 h 6858000"/>
              <a:gd name="connsiteX3" fmla="*/ 4446528 w 4446528"/>
              <a:gd name="connsiteY3" fmla="*/ 3429001 h 6858000"/>
              <a:gd name="connsiteX4" fmla="*/ 3296533 w 4446528"/>
              <a:gd name="connsiteY4" fmla="*/ 6788731 h 6858000"/>
              <a:gd name="connsiteX5" fmla="*/ 3236494 w 4446528"/>
              <a:gd name="connsiteY5" fmla="*/ 6858000 h 6858000"/>
              <a:gd name="connsiteX6" fmla="*/ 0 w 444652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8" h="6858000">
                <a:moveTo>
                  <a:pt x="0" y="0"/>
                </a:moveTo>
                <a:lnTo>
                  <a:pt x="3236492" y="0"/>
                </a:lnTo>
                <a:lnTo>
                  <a:pt x="3296533" y="69272"/>
                </a:lnTo>
                <a:cubicBezTo>
                  <a:pt x="4007059" y="929101"/>
                  <a:pt x="4446528" y="2116945"/>
                  <a:pt x="4446528" y="3429001"/>
                </a:cubicBezTo>
                <a:cubicBezTo>
                  <a:pt x="4446528" y="4741057"/>
                  <a:pt x="4007059" y="5928901"/>
                  <a:pt x="3296533" y="6788731"/>
                </a:cubicBezTo>
                <a:lnTo>
                  <a:pt x="3236494"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478D05C-D01C-4FB1-A2CE-24D49A6B8D6D}"/>
              </a:ext>
            </a:extLst>
          </p:cNvPr>
          <p:cNvSpPr>
            <a:spLocks noGrp="1"/>
          </p:cNvSpPr>
          <p:nvPr>
            <p:ph type="title"/>
          </p:nvPr>
        </p:nvSpPr>
        <p:spPr>
          <a:xfrm>
            <a:off x="371094" y="1161288"/>
            <a:ext cx="3438144" cy="1239012"/>
          </a:xfrm>
        </p:spPr>
        <p:txBody>
          <a:bodyPr anchor="ctr">
            <a:normAutofit/>
          </a:bodyPr>
          <a:lstStyle/>
          <a:p>
            <a:r>
              <a:rPr lang="en-US" sz="2800"/>
              <a:t>High Risk Groups</a:t>
            </a:r>
          </a:p>
        </p:txBody>
      </p:sp>
      <p:sp>
        <p:nvSpPr>
          <p:cNvPr id="15" name="Rectangle 14">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0961"/>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4181" y="2443480"/>
            <a:ext cx="338328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B86A96C-153D-4D86-B30E-0AC124F30FD5}"/>
              </a:ext>
            </a:extLst>
          </p:cNvPr>
          <p:cNvSpPr>
            <a:spLocks noGrp="1"/>
          </p:cNvSpPr>
          <p:nvPr>
            <p:ph idx="1"/>
          </p:nvPr>
        </p:nvSpPr>
        <p:spPr>
          <a:xfrm>
            <a:off x="371094" y="2718054"/>
            <a:ext cx="3438906" cy="3207258"/>
          </a:xfrm>
        </p:spPr>
        <p:txBody>
          <a:bodyPr vert="horz" lIns="91440" tIns="45720" rIns="91440" bIns="45720" rtlCol="0" anchor="t">
            <a:normAutofit/>
          </a:bodyPr>
          <a:lstStyle/>
          <a:p>
            <a:r>
              <a:rPr lang="en-US" sz="1700"/>
              <a:t>Minority groups</a:t>
            </a:r>
          </a:p>
          <a:p>
            <a:pPr lvl="1"/>
            <a:r>
              <a:rPr lang="en-US" sz="1700"/>
              <a:t>Hispanic: Prevalence is at 42.6%</a:t>
            </a:r>
          </a:p>
          <a:p>
            <a:pPr lvl="1"/>
            <a:r>
              <a:rPr lang="en-US" sz="1700"/>
              <a:t>Black: Prevalence is at 48.4%</a:t>
            </a:r>
          </a:p>
          <a:p>
            <a:pPr lvl="1"/>
            <a:r>
              <a:rPr lang="en-US" sz="1700"/>
              <a:t>White: 36.4%</a:t>
            </a:r>
          </a:p>
          <a:p>
            <a:r>
              <a:rPr lang="en-US" sz="1700"/>
              <a:t>Children</a:t>
            </a:r>
          </a:p>
          <a:p>
            <a:pPr lvl="1"/>
            <a:r>
              <a:rPr lang="en-US" sz="1700"/>
              <a:t>About 1 in 6 children are considered obese</a:t>
            </a:r>
          </a:p>
        </p:txBody>
      </p:sp>
    </p:spTree>
    <p:extLst>
      <p:ext uri="{BB962C8B-B14F-4D97-AF65-F5344CB8AC3E}">
        <p14:creationId xmlns:p14="http://schemas.microsoft.com/office/powerpoint/2010/main" val="3932118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C68A55F-7B32-44D8-AEE5-1AF4053265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EDA153-AF14-4823-B836-241644F415BD}"/>
              </a:ext>
            </a:extLst>
          </p:cNvPr>
          <p:cNvSpPr>
            <a:spLocks noGrp="1"/>
          </p:cNvSpPr>
          <p:nvPr>
            <p:ph type="title"/>
          </p:nvPr>
        </p:nvSpPr>
        <p:spPr>
          <a:xfrm>
            <a:off x="655320" y="429030"/>
            <a:ext cx="2834640" cy="5457589"/>
          </a:xfrm>
        </p:spPr>
        <p:txBody>
          <a:bodyPr anchor="ctr">
            <a:normAutofit/>
          </a:bodyPr>
          <a:lstStyle/>
          <a:p>
            <a:r>
              <a:rPr lang="en-US" sz="2800"/>
              <a:t>Demographics</a:t>
            </a:r>
          </a:p>
        </p:txBody>
      </p:sp>
      <p:sp>
        <p:nvSpPr>
          <p:cNvPr id="12" name="Rectangle 11">
            <a:extLst>
              <a:ext uri="{FF2B5EF4-FFF2-40B4-BE49-F238E27FC236}">
                <a16:creationId xmlns:a16="http://schemas.microsoft.com/office/drawing/2014/main" id="{CD1AAA2C-FBBE-42AA-B869-31D524B765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5320" y="6112341"/>
            <a:ext cx="1083564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5F937BBF-9326-4230-AB1B-F1795E350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045208" y="4686084"/>
            <a:ext cx="54864" cy="2834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EC777E85-2B17-4809-B453-BFDBC3EF6CBD}"/>
              </a:ext>
            </a:extLst>
          </p:cNvPr>
          <p:cNvGraphicFramePr>
            <a:graphicFrameLocks noGrp="1"/>
          </p:cNvGraphicFramePr>
          <p:nvPr>
            <p:ph idx="1"/>
            <p:extLst>
              <p:ext uri="{D42A27DB-BD31-4B8C-83A1-F6EECF244321}">
                <p14:modId xmlns:p14="http://schemas.microsoft.com/office/powerpoint/2010/main" val="3150679334"/>
              </p:ext>
            </p:extLst>
          </p:nvPr>
        </p:nvGraphicFramePr>
        <p:xfrm>
          <a:off x="4041648" y="429030"/>
          <a:ext cx="7452360" cy="5459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3856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45CA849-654C-4173-AD99-B3A2528275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B118FE-19FC-417D-8DC1-D55DAE4B3639}"/>
              </a:ext>
            </a:extLst>
          </p:cNvPr>
          <p:cNvSpPr>
            <a:spLocks noGrp="1"/>
          </p:cNvSpPr>
          <p:nvPr>
            <p:ph type="title"/>
          </p:nvPr>
        </p:nvSpPr>
        <p:spPr>
          <a:xfrm>
            <a:off x="429768" y="411480"/>
            <a:ext cx="11201400" cy="1106424"/>
          </a:xfrm>
        </p:spPr>
        <p:txBody>
          <a:bodyPr>
            <a:normAutofit/>
          </a:bodyPr>
          <a:lstStyle/>
          <a:p>
            <a:r>
              <a:rPr lang="en-US" sz="3600"/>
              <a:t>The Health Belief Model</a:t>
            </a:r>
          </a:p>
        </p:txBody>
      </p:sp>
      <p:sp>
        <p:nvSpPr>
          <p:cNvPr id="11" name="Rectangle 10">
            <a:extLst>
              <a:ext uri="{FF2B5EF4-FFF2-40B4-BE49-F238E27FC236}">
                <a16:creationId xmlns:a16="http://schemas.microsoft.com/office/drawing/2014/main" id="{3E23A947-2D45-4208-AE2B-64948C87A3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87931"/>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4" descr="A bowl of fruit on a plate&#10;&#10;Description generated with very high confidence">
            <a:extLst>
              <a:ext uri="{FF2B5EF4-FFF2-40B4-BE49-F238E27FC236}">
                <a16:creationId xmlns:a16="http://schemas.microsoft.com/office/drawing/2014/main" id="{81994A36-8AEE-4252-B7BB-46B9747F68A8}"/>
              </a:ext>
            </a:extLst>
          </p:cNvPr>
          <p:cNvPicPr>
            <a:picLocks noChangeAspect="1"/>
          </p:cNvPicPr>
          <p:nvPr/>
        </p:nvPicPr>
        <p:blipFill rotWithShape="1">
          <a:blip r:embed="rId3"/>
          <a:srcRect t="2990" r="-1" b="-1"/>
          <a:stretch/>
        </p:blipFill>
        <p:spPr>
          <a:xfrm>
            <a:off x="429768" y="1721922"/>
            <a:ext cx="6704891" cy="4520559"/>
          </a:xfrm>
          <a:prstGeom prst="rect">
            <a:avLst/>
          </a:prstGeom>
        </p:spPr>
      </p:pic>
      <p:sp useBgFill="1">
        <p:nvSpPr>
          <p:cNvPr id="13" name="Rectangle 12">
            <a:extLst>
              <a:ext uri="{FF2B5EF4-FFF2-40B4-BE49-F238E27FC236}">
                <a16:creationId xmlns:a16="http://schemas.microsoft.com/office/drawing/2014/main" id="{E5BBB0F9-6A59-4D02-A9C7-A2D6516684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3801" y="1721922"/>
            <a:ext cx="4218432" cy="4520560"/>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C05B413-4D20-4FE0-AEDC-AD68ABBAFE91}"/>
              </a:ext>
            </a:extLst>
          </p:cNvPr>
          <p:cNvSpPr>
            <a:spLocks noGrp="1"/>
          </p:cNvSpPr>
          <p:nvPr>
            <p:ph idx="1"/>
          </p:nvPr>
        </p:nvSpPr>
        <p:spPr>
          <a:xfrm>
            <a:off x="7909998" y="2293993"/>
            <a:ext cx="3455097" cy="3959352"/>
          </a:xfrm>
        </p:spPr>
        <p:txBody>
          <a:bodyPr vert="horz" lIns="91440" tIns="45720" rIns="91440" bIns="45720" rtlCol="0" anchor="ctr">
            <a:normAutofit fontScale="92500"/>
          </a:bodyPr>
          <a:lstStyle/>
          <a:p>
            <a:r>
              <a:rPr lang="en-US" sz="1700" dirty="0">
                <a:latin typeface="Avenir Next LT Pro"/>
                <a:cs typeface="Times New Roman"/>
              </a:rPr>
              <a:t>Health Belief Model. Per Hayden (2019), the essence of the Health Belief Model can be summarized as “personal beliefs influence health behavior.” (p. 57). </a:t>
            </a:r>
            <a:r>
              <a:rPr lang="en-US" sz="1700" dirty="0">
                <a:ea typeface="+mn-lt"/>
                <a:cs typeface="+mn-lt"/>
              </a:rPr>
              <a:t> </a:t>
            </a:r>
            <a:endParaRPr lang="en-US" sz="1700" dirty="0"/>
          </a:p>
          <a:p>
            <a:pPr lvl="1"/>
            <a:r>
              <a:rPr lang="en-US" sz="1300" dirty="0">
                <a:ea typeface="+mn-lt"/>
                <a:cs typeface="+mn-lt"/>
              </a:rPr>
              <a:t>Perceived seriousness</a:t>
            </a:r>
          </a:p>
          <a:p>
            <a:pPr lvl="1"/>
            <a:r>
              <a:rPr lang="en-US" sz="1300" dirty="0">
                <a:ea typeface="+mn-lt"/>
                <a:cs typeface="+mn-lt"/>
              </a:rPr>
              <a:t>Perceived susceptibility</a:t>
            </a:r>
          </a:p>
          <a:p>
            <a:pPr lvl="1"/>
            <a:r>
              <a:rPr lang="en-US" sz="1300" dirty="0">
                <a:ea typeface="+mn-lt"/>
                <a:cs typeface="+mn-lt"/>
              </a:rPr>
              <a:t>Perceived benefits</a:t>
            </a:r>
          </a:p>
          <a:p>
            <a:pPr lvl="1"/>
            <a:r>
              <a:rPr lang="en-US" sz="1300" dirty="0">
                <a:ea typeface="+mn-lt"/>
                <a:cs typeface="+mn-lt"/>
              </a:rPr>
              <a:t>Perceived barriers</a:t>
            </a:r>
          </a:p>
          <a:p>
            <a:pPr lvl="1"/>
            <a:r>
              <a:rPr lang="en-US" sz="1300" dirty="0">
                <a:ea typeface="+mn-lt"/>
                <a:cs typeface="+mn-lt"/>
              </a:rPr>
              <a:t>Modifying variables</a:t>
            </a:r>
          </a:p>
          <a:p>
            <a:pPr lvl="1"/>
            <a:r>
              <a:rPr lang="en-US" sz="1300" dirty="0">
                <a:ea typeface="+mn-lt"/>
                <a:cs typeface="+mn-lt"/>
              </a:rPr>
              <a:t>Cues to action</a:t>
            </a:r>
          </a:p>
          <a:p>
            <a:pPr lvl="1"/>
            <a:r>
              <a:rPr lang="en-US" sz="1300" dirty="0">
                <a:ea typeface="+mn-lt"/>
                <a:cs typeface="+mn-lt"/>
              </a:rPr>
              <a:t>Self-efficacy</a:t>
            </a:r>
            <a:endParaRPr lang="en-US" dirty="0"/>
          </a:p>
          <a:p>
            <a:r>
              <a:rPr lang="en-US" sz="1700" dirty="0"/>
              <a:t>Messages that focus on health over appearance</a:t>
            </a:r>
          </a:p>
          <a:p>
            <a:pPr lvl="1"/>
            <a:endParaRPr lang="en-US" sz="1700" dirty="0"/>
          </a:p>
          <a:p>
            <a:pPr lvl="1"/>
            <a:endParaRPr lang="en-US" sz="1100" dirty="0"/>
          </a:p>
          <a:p>
            <a:pPr lvl="1"/>
            <a:endParaRPr lang="en-US" sz="1700"/>
          </a:p>
          <a:p>
            <a:endParaRPr lang="en-US" sz="1700"/>
          </a:p>
        </p:txBody>
      </p:sp>
    </p:spTree>
    <p:extLst>
      <p:ext uri="{BB962C8B-B14F-4D97-AF65-F5344CB8AC3E}">
        <p14:creationId xmlns:p14="http://schemas.microsoft.com/office/powerpoint/2010/main" val="717173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person standing on a beach&#10;&#10;Description generated with very high confidence">
            <a:extLst>
              <a:ext uri="{FF2B5EF4-FFF2-40B4-BE49-F238E27FC236}">
                <a16:creationId xmlns:a16="http://schemas.microsoft.com/office/drawing/2014/main" id="{63836944-AFC2-4180-893F-6D7D9D97C8DD}"/>
              </a:ext>
            </a:extLst>
          </p:cNvPr>
          <p:cNvPicPr>
            <a:picLocks noChangeAspect="1"/>
          </p:cNvPicPr>
          <p:nvPr/>
        </p:nvPicPr>
        <p:blipFill rotWithShape="1">
          <a:blip r:embed="rId3"/>
          <a:srcRect l="13221"/>
          <a:stretch/>
        </p:blipFill>
        <p:spPr>
          <a:xfrm>
            <a:off x="3242695" y="10"/>
            <a:ext cx="8949307" cy="6857990"/>
          </a:xfrm>
          <a:custGeom>
            <a:avLst/>
            <a:gdLst>
              <a:gd name="connsiteX0" fmla="*/ 0 w 8949307"/>
              <a:gd name="connsiteY0" fmla="*/ 0 h 6858000"/>
              <a:gd name="connsiteX1" fmla="*/ 8949307 w 8949307"/>
              <a:gd name="connsiteY1" fmla="*/ 0 h 6858000"/>
              <a:gd name="connsiteX2" fmla="*/ 8949307 w 8949307"/>
              <a:gd name="connsiteY2" fmla="*/ 6858000 h 6858000"/>
              <a:gd name="connsiteX3" fmla="*/ 0 w 8949307"/>
              <a:gd name="connsiteY3" fmla="*/ 6858000 h 6858000"/>
              <a:gd name="connsiteX4" fmla="*/ 62983 w 8949307"/>
              <a:gd name="connsiteY4" fmla="*/ 6788730 h 6858000"/>
              <a:gd name="connsiteX5" fmla="*/ 1212979 w 8949307"/>
              <a:gd name="connsiteY5" fmla="*/ 3429000 h 6858000"/>
              <a:gd name="connsiteX6" fmla="*/ 62983 w 8949307"/>
              <a:gd name="connsiteY6" fmla="*/ 6927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11" name="Freeform: Shape 10">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011981E-79AA-4FD1-B224-45D9F31C9D90}"/>
              </a:ext>
            </a:extLst>
          </p:cNvPr>
          <p:cNvSpPr>
            <a:spLocks noGrp="1"/>
          </p:cNvSpPr>
          <p:nvPr>
            <p:ph type="title"/>
          </p:nvPr>
        </p:nvSpPr>
        <p:spPr>
          <a:xfrm>
            <a:off x="371094" y="1161288"/>
            <a:ext cx="3438144" cy="1125728"/>
          </a:xfrm>
        </p:spPr>
        <p:txBody>
          <a:bodyPr anchor="b">
            <a:normAutofit/>
          </a:bodyPr>
          <a:lstStyle/>
          <a:p>
            <a:r>
              <a:rPr lang="en-US" sz="2800"/>
              <a:t>Primary Prevention</a:t>
            </a:r>
          </a:p>
        </p:txBody>
      </p:sp>
      <p:sp>
        <p:nvSpPr>
          <p:cNvPr id="15" name="Rectangle 1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03FEE65-42B5-4532-90E6-2434D9E6A690}"/>
              </a:ext>
            </a:extLst>
          </p:cNvPr>
          <p:cNvSpPr>
            <a:spLocks noGrp="1"/>
          </p:cNvSpPr>
          <p:nvPr>
            <p:ph idx="1"/>
          </p:nvPr>
        </p:nvSpPr>
        <p:spPr>
          <a:xfrm>
            <a:off x="371094" y="2718054"/>
            <a:ext cx="3438906" cy="3207258"/>
          </a:xfrm>
        </p:spPr>
        <p:txBody>
          <a:bodyPr vert="horz" lIns="91440" tIns="45720" rIns="91440" bIns="45720" rtlCol="0" anchor="t">
            <a:normAutofit fontScale="92500"/>
          </a:bodyPr>
          <a:lstStyle/>
          <a:p>
            <a:r>
              <a:rPr lang="en-US" sz="1700" dirty="0">
                <a:ea typeface="+mn-lt"/>
                <a:cs typeface="+mn-lt"/>
              </a:rPr>
              <a:t>Primary prevention involves interventions that prevent disease, injury and illness before it happens</a:t>
            </a:r>
          </a:p>
          <a:p>
            <a:pPr lvl="1"/>
            <a:r>
              <a:rPr lang="en-US" sz="1700" dirty="0"/>
              <a:t>Health education materials</a:t>
            </a:r>
          </a:p>
          <a:p>
            <a:pPr lvl="1"/>
            <a:r>
              <a:rPr lang="en-US" sz="1700" dirty="0"/>
              <a:t>Nutrition/exercise program</a:t>
            </a:r>
          </a:p>
          <a:p>
            <a:r>
              <a:rPr lang="en-US" sz="1700" dirty="0"/>
              <a:t>Impact – Lower incidences of obesity-related conditions</a:t>
            </a:r>
          </a:p>
          <a:p>
            <a:r>
              <a:rPr lang="en-US" sz="1700" dirty="0"/>
              <a:t>Overcome barriers to adopt healthy behaviors</a:t>
            </a:r>
          </a:p>
          <a:p>
            <a:pPr lvl="1"/>
            <a:endParaRPr lang="en-US" sz="1700"/>
          </a:p>
        </p:txBody>
      </p:sp>
    </p:spTree>
    <p:extLst>
      <p:ext uri="{BB962C8B-B14F-4D97-AF65-F5344CB8AC3E}">
        <p14:creationId xmlns:p14="http://schemas.microsoft.com/office/powerpoint/2010/main" val="2695026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477870-C64A-4E35-8F2F-05B7114F3C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482250-8996-4C3B-8AB0-42E205FFAC00}"/>
              </a:ext>
            </a:extLst>
          </p:cNvPr>
          <p:cNvSpPr>
            <a:spLocks noGrp="1"/>
          </p:cNvSpPr>
          <p:nvPr>
            <p:ph type="title"/>
          </p:nvPr>
        </p:nvSpPr>
        <p:spPr>
          <a:xfrm>
            <a:off x="612648" y="1078992"/>
            <a:ext cx="6268770" cy="1536192"/>
          </a:xfrm>
        </p:spPr>
        <p:txBody>
          <a:bodyPr anchor="b">
            <a:normAutofit/>
          </a:bodyPr>
          <a:lstStyle/>
          <a:p>
            <a:r>
              <a:rPr lang="en-US" sz="5200"/>
              <a:t>Secondary Prevention</a:t>
            </a:r>
          </a:p>
        </p:txBody>
      </p:sp>
      <p:sp>
        <p:nvSpPr>
          <p:cNvPr id="11" name="Rectangle 10">
            <a:extLst>
              <a:ext uri="{FF2B5EF4-FFF2-40B4-BE49-F238E27FC236}">
                <a16:creationId xmlns:a16="http://schemas.microsoft.com/office/drawing/2014/main" id="{8AEA628B-C8FF-4D0B-B111-F101F580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42663BD0-064C-40FC-A331-F49FCA953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A813715-09B0-4721-AE4F-39758FC5AE8A}"/>
              </a:ext>
            </a:extLst>
          </p:cNvPr>
          <p:cNvSpPr>
            <a:spLocks noGrp="1"/>
          </p:cNvSpPr>
          <p:nvPr>
            <p:ph idx="1"/>
          </p:nvPr>
        </p:nvSpPr>
        <p:spPr>
          <a:xfrm>
            <a:off x="615458" y="3355848"/>
            <a:ext cx="6268770" cy="2825496"/>
          </a:xfrm>
        </p:spPr>
        <p:txBody>
          <a:bodyPr vert="horz" lIns="91440" tIns="45720" rIns="91440" bIns="45720" rtlCol="0">
            <a:normAutofit/>
          </a:bodyPr>
          <a:lstStyle/>
          <a:p>
            <a:r>
              <a:rPr lang="en-US" sz="1800">
                <a:ea typeface="+mn-lt"/>
                <a:cs typeface="+mn-lt"/>
              </a:rPr>
              <a:t>Secondary prevention includes the early detection and treatment of a disease in order to cure the disease and slow its progression and decrease the negative impact it may have on individuals or populations (Nash et al., 2016).</a:t>
            </a:r>
          </a:p>
          <a:p>
            <a:pPr lvl="1"/>
            <a:r>
              <a:rPr lang="en-US" sz="1800"/>
              <a:t>Screening for diabetes, heart disease, etc.</a:t>
            </a:r>
          </a:p>
        </p:txBody>
      </p:sp>
      <p:pic>
        <p:nvPicPr>
          <p:cNvPr id="5" name="Picture 4">
            <a:extLst>
              <a:ext uri="{FF2B5EF4-FFF2-40B4-BE49-F238E27FC236}">
                <a16:creationId xmlns:a16="http://schemas.microsoft.com/office/drawing/2014/main" id="{72784218-B22E-490B-9AA0-8F9FFEBF63D4}"/>
              </a:ext>
            </a:extLst>
          </p:cNvPr>
          <p:cNvPicPr>
            <a:picLocks noChangeAspect="1"/>
          </p:cNvPicPr>
          <p:nvPr/>
        </p:nvPicPr>
        <p:blipFill rotWithShape="1">
          <a:blip r:embed="rId3"/>
          <a:srcRect l="48138" r="2563" b="4"/>
          <a:stretch/>
        </p:blipFill>
        <p:spPr>
          <a:xfrm>
            <a:off x="7684006" y="10"/>
            <a:ext cx="4507993" cy="6857990"/>
          </a:xfrm>
          <a:prstGeom prst="rect">
            <a:avLst/>
          </a:prstGeom>
        </p:spPr>
      </p:pic>
    </p:spTree>
    <p:extLst>
      <p:ext uri="{BB962C8B-B14F-4D97-AF65-F5344CB8AC3E}">
        <p14:creationId xmlns:p14="http://schemas.microsoft.com/office/powerpoint/2010/main" val="1888864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EAF38DC-B069-4F74-89ED-92C7579C3D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group of people standing in front of a crowd&#10;&#10;Description generated with very high confidence">
            <a:extLst>
              <a:ext uri="{FF2B5EF4-FFF2-40B4-BE49-F238E27FC236}">
                <a16:creationId xmlns:a16="http://schemas.microsoft.com/office/drawing/2014/main" id="{6D3845EE-DF21-4AA5-8C70-7BCADF9063C0}"/>
              </a:ext>
            </a:extLst>
          </p:cNvPr>
          <p:cNvPicPr>
            <a:picLocks noChangeAspect="1"/>
          </p:cNvPicPr>
          <p:nvPr/>
        </p:nvPicPr>
        <p:blipFill rotWithShape="1">
          <a:blip r:embed="rId3"/>
          <a:srcRect l="19353" r="9774"/>
          <a:stretch/>
        </p:blipFill>
        <p:spPr>
          <a:xfrm>
            <a:off x="4883023" y="10"/>
            <a:ext cx="7308978" cy="6857990"/>
          </a:xfrm>
          <a:custGeom>
            <a:avLst/>
            <a:gdLst>
              <a:gd name="connsiteX0" fmla="*/ 0 w 7308978"/>
              <a:gd name="connsiteY0" fmla="*/ 0 h 6858000"/>
              <a:gd name="connsiteX1" fmla="*/ 7308978 w 7308978"/>
              <a:gd name="connsiteY1" fmla="*/ 0 h 6858000"/>
              <a:gd name="connsiteX2" fmla="*/ 7308978 w 7308978"/>
              <a:gd name="connsiteY2" fmla="*/ 6858000 h 6858000"/>
              <a:gd name="connsiteX3" fmla="*/ 0 w 7308978"/>
              <a:gd name="connsiteY3" fmla="*/ 6858000 h 6858000"/>
              <a:gd name="connsiteX4" fmla="*/ 62983 w 7308978"/>
              <a:gd name="connsiteY4" fmla="*/ 6788730 h 6858000"/>
              <a:gd name="connsiteX5" fmla="*/ 1212978 w 7308978"/>
              <a:gd name="connsiteY5" fmla="*/ 3429000 h 6858000"/>
              <a:gd name="connsiteX6" fmla="*/ 62983 w 7308978"/>
              <a:gd name="connsiteY6" fmla="*/ 6927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8978" h="6858000">
                <a:moveTo>
                  <a:pt x="0" y="0"/>
                </a:moveTo>
                <a:lnTo>
                  <a:pt x="7308978" y="0"/>
                </a:lnTo>
                <a:lnTo>
                  <a:pt x="7308978" y="6858000"/>
                </a:lnTo>
                <a:lnTo>
                  <a:pt x="0" y="6858000"/>
                </a:lnTo>
                <a:lnTo>
                  <a:pt x="62983" y="6788730"/>
                </a:lnTo>
                <a:cubicBezTo>
                  <a:pt x="773509" y="5928900"/>
                  <a:pt x="1212978" y="4741056"/>
                  <a:pt x="1212978" y="3429000"/>
                </a:cubicBezTo>
                <a:cubicBezTo>
                  <a:pt x="1212978" y="2116944"/>
                  <a:pt x="773509" y="929100"/>
                  <a:pt x="62983" y="69271"/>
                </a:cubicBezTo>
                <a:close/>
              </a:path>
            </a:pathLst>
          </a:custGeom>
        </p:spPr>
      </p:pic>
      <p:sp useBgFill="1">
        <p:nvSpPr>
          <p:cNvPr id="11" name="Freeform: Shape 10">
            <a:extLst>
              <a:ext uri="{FF2B5EF4-FFF2-40B4-BE49-F238E27FC236}">
                <a16:creationId xmlns:a16="http://schemas.microsoft.com/office/drawing/2014/main" id="{83549E37-C86B-4401-90BD-D8BF83859F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3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3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3" y="0"/>
                </a:lnTo>
                <a:lnTo>
                  <a:pt x="4946006" y="69271"/>
                </a:lnTo>
                <a:cubicBezTo>
                  <a:pt x="5656532" y="929100"/>
                  <a:pt x="6096001" y="2116944"/>
                  <a:pt x="6096001" y="3429000"/>
                </a:cubicBezTo>
                <a:cubicBezTo>
                  <a:pt x="6096001" y="4741056"/>
                  <a:pt x="5656532" y="5928900"/>
                  <a:pt x="4946006" y="6788730"/>
                </a:cubicBezTo>
                <a:lnTo>
                  <a:pt x="4883023"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8A17784E-76D8-4521-A77D-0D2EBB9230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6857" cy="6858000"/>
          </a:xfrm>
          <a:custGeom>
            <a:avLst/>
            <a:gdLst>
              <a:gd name="connsiteX0" fmla="*/ 0 w 6086857"/>
              <a:gd name="connsiteY0" fmla="*/ 0 h 6858000"/>
              <a:gd name="connsiteX1" fmla="*/ 4873879 w 6086857"/>
              <a:gd name="connsiteY1" fmla="*/ 0 h 6858000"/>
              <a:gd name="connsiteX2" fmla="*/ 4936862 w 6086857"/>
              <a:gd name="connsiteY2" fmla="*/ 69271 h 6858000"/>
              <a:gd name="connsiteX3" fmla="*/ 6086857 w 6086857"/>
              <a:gd name="connsiteY3" fmla="*/ 3429000 h 6858000"/>
              <a:gd name="connsiteX4" fmla="*/ 4936862 w 6086857"/>
              <a:gd name="connsiteY4" fmla="*/ 6788730 h 6858000"/>
              <a:gd name="connsiteX5" fmla="*/ 4873879 w 6086857"/>
              <a:gd name="connsiteY5" fmla="*/ 6858000 h 6858000"/>
              <a:gd name="connsiteX6" fmla="*/ 0 w 608685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6857" h="6858000">
                <a:moveTo>
                  <a:pt x="0" y="0"/>
                </a:moveTo>
                <a:lnTo>
                  <a:pt x="4873879" y="0"/>
                </a:lnTo>
                <a:lnTo>
                  <a:pt x="4936862" y="69271"/>
                </a:lnTo>
                <a:cubicBezTo>
                  <a:pt x="5647388" y="929100"/>
                  <a:pt x="6086857" y="2116944"/>
                  <a:pt x="6086857" y="3429000"/>
                </a:cubicBezTo>
                <a:cubicBezTo>
                  <a:pt x="6086857" y="4741056"/>
                  <a:pt x="5647388" y="5928900"/>
                  <a:pt x="4936862" y="6788730"/>
                </a:cubicBezTo>
                <a:lnTo>
                  <a:pt x="487387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02F3218-C5F3-4BF0-9476-4A2A22FDD675}"/>
              </a:ext>
            </a:extLst>
          </p:cNvPr>
          <p:cNvSpPr>
            <a:spLocks noGrp="1"/>
          </p:cNvSpPr>
          <p:nvPr>
            <p:ph type="title"/>
          </p:nvPr>
        </p:nvSpPr>
        <p:spPr>
          <a:xfrm>
            <a:off x="374904" y="856488"/>
            <a:ext cx="4992624" cy="1173761"/>
          </a:xfrm>
        </p:spPr>
        <p:txBody>
          <a:bodyPr anchor="b">
            <a:normAutofit/>
          </a:bodyPr>
          <a:lstStyle/>
          <a:p>
            <a:r>
              <a:rPr lang="en-US" sz="3400"/>
              <a:t>Tertiary Prevention</a:t>
            </a:r>
          </a:p>
        </p:txBody>
      </p:sp>
      <p:sp>
        <p:nvSpPr>
          <p:cNvPr id="15" name="Rectangle 14">
            <a:extLst>
              <a:ext uri="{FF2B5EF4-FFF2-40B4-BE49-F238E27FC236}">
                <a16:creationId xmlns:a16="http://schemas.microsoft.com/office/drawing/2014/main" id="{7A0CBFF4-EA32-4FE2-BA6B-8F3A6E6ED1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253806"/>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FC8D5885-2804-4D3C-BE31-902E4D32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769" y="2185062"/>
            <a:ext cx="498348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0D434FF-3A16-4FAC-9C70-E64FDC6F515B}"/>
              </a:ext>
            </a:extLst>
          </p:cNvPr>
          <p:cNvSpPr>
            <a:spLocks noGrp="1"/>
          </p:cNvSpPr>
          <p:nvPr>
            <p:ph idx="1"/>
          </p:nvPr>
        </p:nvSpPr>
        <p:spPr>
          <a:xfrm>
            <a:off x="374904" y="2522949"/>
            <a:ext cx="5065776" cy="3402363"/>
          </a:xfrm>
        </p:spPr>
        <p:txBody>
          <a:bodyPr vert="horz" lIns="91440" tIns="45720" rIns="91440" bIns="45720" rtlCol="0" anchor="t">
            <a:normAutofit/>
          </a:bodyPr>
          <a:lstStyle/>
          <a:p>
            <a:r>
              <a:rPr lang="en-US" sz="1800">
                <a:latin typeface="Avenir Next LT Pro"/>
                <a:cs typeface="Times New Roman"/>
              </a:rPr>
              <a:t>Tertiary prevention has the goal of slowing the progression of a confirmed disease diagnosis (Nash et al., 2016). </a:t>
            </a:r>
            <a:r>
              <a:rPr lang="en-US" sz="1800" dirty="0">
                <a:ea typeface="+mn-lt"/>
                <a:cs typeface="+mn-lt"/>
              </a:rPr>
              <a:t> </a:t>
            </a:r>
            <a:endParaRPr lang="en-US" sz="1800" dirty="0"/>
          </a:p>
          <a:p>
            <a:pPr lvl="1"/>
            <a:r>
              <a:rPr lang="en-US" sz="1800"/>
              <a:t>A management plan to get to a healthy weight</a:t>
            </a:r>
          </a:p>
          <a:p>
            <a:pPr lvl="1"/>
            <a:r>
              <a:rPr lang="en-US" sz="1800"/>
              <a:t>Improved quality of life</a:t>
            </a:r>
          </a:p>
          <a:p>
            <a:pPr lvl="1"/>
            <a:r>
              <a:rPr lang="en-US" sz="1800"/>
              <a:t>Approximately $50,000 start-up</a:t>
            </a:r>
          </a:p>
          <a:p>
            <a:pPr lvl="1"/>
            <a:r>
              <a:rPr lang="en-US" sz="1800"/>
              <a:t>Focus on changing perceptions on what it means and looks like to be healthy</a:t>
            </a:r>
          </a:p>
        </p:txBody>
      </p:sp>
    </p:spTree>
    <p:extLst>
      <p:ext uri="{BB962C8B-B14F-4D97-AF65-F5344CB8AC3E}">
        <p14:creationId xmlns:p14="http://schemas.microsoft.com/office/powerpoint/2010/main" val="569633826"/>
      </p:ext>
    </p:extLst>
  </p:cSld>
  <p:clrMapOvr>
    <a:masterClrMapping/>
  </p:clrMapOvr>
</p:sld>
</file>

<file path=ppt/theme/theme1.xml><?xml version="1.0" encoding="utf-8"?>
<a:theme xmlns:a="http://schemas.openxmlformats.org/drawingml/2006/main" name="AccentBoxVTI">
  <a:themeElements>
    <a:clrScheme name="AnalogousFromRegularSeedLeftStep">
      <a:dk1>
        <a:srgbClr val="000000"/>
      </a:dk1>
      <a:lt1>
        <a:srgbClr val="FFFFFF"/>
      </a:lt1>
      <a:dk2>
        <a:srgbClr val="243341"/>
      </a:dk2>
      <a:lt2>
        <a:srgbClr val="E2E2E8"/>
      </a:lt2>
      <a:accent1>
        <a:srgbClr val="9CA71E"/>
      </a:accent1>
      <a:accent2>
        <a:srgbClr val="D39417"/>
      </a:accent2>
      <a:accent3>
        <a:srgbClr val="E75929"/>
      </a:accent3>
      <a:accent4>
        <a:srgbClr val="D51737"/>
      </a:accent4>
      <a:accent5>
        <a:srgbClr val="E72998"/>
      </a:accent5>
      <a:accent6>
        <a:srgbClr val="D517D5"/>
      </a:accent6>
      <a:hlink>
        <a:srgbClr val="776FCF"/>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281</TotalTime>
  <Words>5346</Words>
  <Application>Microsoft Office PowerPoint</Application>
  <PresentationFormat>Widescreen</PresentationFormat>
  <Paragraphs>238</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Avenir Next LT Pro</vt:lpstr>
      <vt:lpstr>Calibri</vt:lpstr>
      <vt:lpstr>Times New Roman</vt:lpstr>
      <vt:lpstr>AccentBoxVTI</vt:lpstr>
      <vt:lpstr>Young Women and Obesity</vt:lpstr>
      <vt:lpstr>The Population</vt:lpstr>
      <vt:lpstr>Incidence and Prevalence</vt:lpstr>
      <vt:lpstr>High Risk Groups</vt:lpstr>
      <vt:lpstr>Demographics</vt:lpstr>
      <vt:lpstr>The Health Belief Model</vt:lpstr>
      <vt:lpstr>Primary Prevention</vt:lpstr>
      <vt:lpstr>Secondary Prevention</vt:lpstr>
      <vt:lpstr>Tertiary Prevention</vt:lpstr>
      <vt:lpstr>Risk Factors of Obesity</vt:lpstr>
      <vt:lpstr>Behaviors</vt:lpstr>
      <vt:lpstr>Coping Strategies</vt:lpstr>
      <vt:lpstr>Intervention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Amanda Tatum</cp:lastModifiedBy>
  <cp:revision>629</cp:revision>
  <dcterms:created xsi:type="dcterms:W3CDTF">2019-12-16T18:56:20Z</dcterms:created>
  <dcterms:modified xsi:type="dcterms:W3CDTF">2020-02-01T21:27:14Z</dcterms:modified>
</cp:coreProperties>
</file>