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4" r:id="rId2"/>
  </p:sldMasterIdLst>
  <p:notesMasterIdLst>
    <p:notesMasterId r:id="rId21"/>
  </p:notesMasterIdLst>
  <p:sldIdLst>
    <p:sldId id="257" r:id="rId3"/>
    <p:sldId id="271" r:id="rId4"/>
    <p:sldId id="263" r:id="rId5"/>
    <p:sldId id="262" r:id="rId6"/>
    <p:sldId id="261" r:id="rId7"/>
    <p:sldId id="260" r:id="rId8"/>
    <p:sldId id="259" r:id="rId9"/>
    <p:sldId id="258" r:id="rId10"/>
    <p:sldId id="270" r:id="rId11"/>
    <p:sldId id="269" r:id="rId12"/>
    <p:sldId id="268" r:id="rId13"/>
    <p:sldId id="267" r:id="rId14"/>
    <p:sldId id="266" r:id="rId15"/>
    <p:sldId id="265" r:id="rId16"/>
    <p:sldId id="272" r:id="rId17"/>
    <p:sldId id="273" r:id="rId18"/>
    <p:sldId id="274" r:id="rId19"/>
    <p:sldId id="275" r:id="rId20"/>
  </p:sldIdLst>
  <p:sldSz cx="12192000" cy="6858000"/>
  <p:notesSz cx="6858000" cy="13239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7CBB83-4E9E-6096-2499-DA254FDA5E45}" v="29" dt="2019-11-03T13:10:23.648"/>
    <p1510:client id="{36A3457F-07C4-48C7-9CB0-6A293EEA5EAF}" v="503" dt="2019-11-02T18:00:42.530"/>
    <p1510:client id="{5ED463CB-F63C-CABB-AFE2-597D738AB7D6}" v="18" dt="2019-10-27T21:40:24.869"/>
    <p1510:client id="{6C95EEDC-776B-993E-0E69-70F7D94D725C}" v="132" dt="2019-10-30T01:01:43.975"/>
    <p1510:client id="{9E952CED-8620-C822-E5E7-0FD230B02CE1}" v="99" dt="2019-10-28T23:34:09.9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E45A35-C05C-4B3E-A18D-9443C884600A}" type="datetimeFigureOut">
              <a:rPr lang="en-US"/>
              <a:t>11/3/2019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A9C04D-C435-40E2-BAC0-5ED9786D88F9}" type="slidenum">
              <a:rPr lang="en-US"/>
              <a:t>‹#›</a:t>
            </a:fld>
            <a:endParaRPr lang="en-US"/>
          </a:p>
        </p:txBody>
      </p:sp>
    </p:spTree>
    <p:extLst>
      <p:ext uri="{BB962C8B-B14F-4D97-AF65-F5344CB8AC3E}">
        <p14:creationId xmlns:p14="http://schemas.microsoft.com/office/powerpoint/2010/main" val="3627751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pexels.com/@david-bartus-43782?utm_content=attributionCopyText&amp;utm_medium=referral&amp;utm_source=pexels"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pexels.com/photo/photo-lavender-flower-field-under-pink-sky-1166209/?utm_content=attributionCopyText&amp;utm_medium=referral&amp;utm_source=pexel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pexels.com/photo/adult-agriculture-alone-attractive-27701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pexels.com/photo/coffee-notebook-writing-computer-3460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pexels.com/@jibarofoto?utm_content=attributionCopyText&amp;utm_medium=referral&amp;utm_source=pexels"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pexels.com/photo/woman-holding-two-boys-1470110/?utm_content=attributionCopyText&amp;utm_medium=referral&amp;utm_source=pexel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pexels.com/@fariphotography?utm_content=attributionCopyText&amp;utm_medium=referral&amp;utm_source=pexels"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pexels.com/photo/sweet-potatoes-on-top-of-black-metal-beam-balance-1084584/?utm_content=attributionCopyText&amp;utm_medium=referral&amp;utm_source=pexels"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pexels.com/@freestockpro?utm_content=attributionCopyText&amp;utm_medium=referral&amp;utm_source=pexels"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pexels.com/photo/blue-jeans-3036405/?utm_content=attributionCopyText&amp;utm_medium=referral&amp;utm_source=pexels"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pexels.com/photo/close-up-photo-of-yellow-tape-measure-3143085/"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pexels.com/photo/broken-clouds-glass-window-236569/"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pexels.com/@daria?utm_content=attributionCopyText&amp;utm_medium=referral&amp;utm_source=pexels"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pexels.com/photo/woman-and-child-sitting-on-fur-covered-bed-1257099/?utm_content=attributionCopyText&amp;utm_medium=referral&amp;utm_source=pexels"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hildandfamilyblog.com/social-emotional-learning/family-instability-boys-girls/"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creativecommons.org/licenses/by-sa/3.0/"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pexels.com/@githirinick?utm_content=attributionCopyText&amp;utm_medium=referral&amp;utm_source=pexel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pexels.com/photo/tilt-shift-lens-photography-of-woman-wearing-red-sweater-and-white-skirt-while-holding-a-boy-wearing-white-and-black-crew-neck-shirt-and-blue-denim-short-1027931/?utm_content=attributionCopyText&amp;utm_medium=referral&amp;utm_source=pexels"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pexels.com/@tirachard-kumtanom-112571?utm_content=attributionCopyText&amp;utm_medium=referral&amp;utm_source=pexels"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pexels.com/photo/beautiful-businesswomen-career-caucasian-601170/?utm_content=attributionCopyText&amp;utm_medium=referral&amp;utm_source=pexels"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pixabay.com/users/Maurojr83-4838093/?utm_source=link-attribution&amp;utm_medium=referral&amp;utm_campaign=image&amp;utm_content=2149453"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2149453"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pexels.com/@rawpixel?utm_content=attributionCopyText&amp;utm_medium=referral&amp;utm_source=pexels"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pexels.com/photo/photography-of-people-using-ipad-1430118/?utm_content=attributionCopyText&amp;utm_medium=referral&amp;utm_source=pexels"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pexels.com/@flora-westbrook-820907?utm_content=attributionCopyText&amp;utm_medium=referral&amp;utm_source=pexels"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pexels.com/photo/back-view-photo-of-a-woman-in-black-sleeveless-top-carrying-a-toddler-2547991/?utm_content=attributionCopyText&amp;utm_medium=referral&amp;utm_source=pexel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Slide 1: Title Slide</a:t>
            </a:r>
          </a:p>
          <a:p>
            <a:r>
              <a:rPr lang="en-US" dirty="0"/>
              <a:t>Hello everyone. This presentation will go over my social venture feasibility plan. Thank you for your time</a:t>
            </a:r>
          </a:p>
        </p:txBody>
      </p:sp>
      <p:sp>
        <p:nvSpPr>
          <p:cNvPr id="4" name="Slide Number Placeholder 3"/>
          <p:cNvSpPr>
            <a:spLocks noGrp="1"/>
          </p:cNvSpPr>
          <p:nvPr>
            <p:ph type="sldNum" sz="quarter" idx="5"/>
          </p:nvPr>
        </p:nvSpPr>
        <p:spPr/>
        <p:txBody>
          <a:bodyPr/>
          <a:lstStyle/>
          <a:p>
            <a:fld id="{8AA9C04D-C435-40E2-BAC0-5ED9786D88F9}" type="slidenum">
              <a:rPr lang="en-US"/>
              <a:t>1</a:t>
            </a:fld>
            <a:endParaRPr lang="en-US"/>
          </a:p>
        </p:txBody>
      </p:sp>
    </p:spTree>
    <p:extLst>
      <p:ext uri="{BB962C8B-B14F-4D97-AF65-F5344CB8AC3E}">
        <p14:creationId xmlns:p14="http://schemas.microsoft.com/office/powerpoint/2010/main" val="2225265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David Bartus </a:t>
            </a:r>
            <a:r>
              <a:rPr lang="en-US" dirty="0"/>
              <a:t>from </a:t>
            </a:r>
            <a:r>
              <a:rPr lang="en-US" b="1" dirty="0">
                <a:hlinkClick r:id="rId4"/>
              </a:rPr>
              <a:t>Pexels</a:t>
            </a:r>
            <a:endParaRPr lang="en-US">
              <a:cs typeface="Calibri" panose="020F0502020204030204"/>
            </a:endParaRPr>
          </a:p>
          <a:p>
            <a:r>
              <a:rPr lang="en-US" b="1"/>
              <a:t>Slide 10: Policy field analysis cont’d</a:t>
            </a:r>
            <a:endParaRPr lang="en-US" dirty="0"/>
          </a:p>
          <a:p>
            <a:r>
              <a:rPr lang="en-US" dirty="0"/>
              <a:t>The policy field analysis includes the understanding of the policy domain, the stakeholders involved, the laws and regulations, administrative authority, funding, and local networks.</a:t>
            </a:r>
          </a:p>
          <a:p>
            <a:r>
              <a:rPr lang="en-US" dirty="0"/>
              <a:t>A policy domain describes the substantial issue at hand and the set of people, political systems, and institutions most involved in the issue (Barreiro &amp; Stone, 2013). The policy domain that is explored here is the resources availability to single mothers and their children.</a:t>
            </a:r>
          </a:p>
          <a:p>
            <a:endParaRPr lang="en-US" dirty="0"/>
          </a:p>
          <a:p>
            <a:r>
              <a:rPr lang="en-US" dirty="0"/>
              <a:t>The stakeholders are single mothers, their children, and those who aid single mothers and their children, including the school district, pediatricians and medical physicians, the health department (public health agencies), and local agencies that specifically aid single mothers. </a:t>
            </a:r>
            <a:endParaRPr lang="en-US" dirty="0">
              <a:cs typeface="Calibri"/>
            </a:endParaRPr>
          </a:p>
          <a:p>
            <a:endParaRPr lang="en-US" dirty="0"/>
          </a:p>
          <a:p>
            <a:r>
              <a:rPr lang="en-US" dirty="0"/>
              <a:t>When looking at the laws and regulations involved, a social entrepreneur must gather information on the public investment made to solve the problem of a lack of resources and determine where the administrative authority lays (Barreiro &amp; Stone, 2013). In this instance the administrative authority refers to the formal power to address the issue, mandating program requirements, regulations, and various types of funding (Barreiro &amp; Stone, 2013). This helps determine how the resources flow to address the challenges of single motherhood.</a:t>
            </a:r>
            <a:endParaRPr lang="en-US" dirty="0">
              <a:cs typeface="Calibri"/>
            </a:endParaRPr>
          </a:p>
          <a:p>
            <a:endParaRPr lang="en-US" dirty="0"/>
          </a:p>
          <a:p>
            <a:r>
              <a:rPr lang="en-US" dirty="0"/>
              <a:t>One area of regulation is court ordered child support. In most states, children are entitled to financial support from both parents (FindLaw, n.d.). Court orders set the terms of the child support and defines enforcement actions to be taken and penalties, in the case that support obligations are not met (FindLaw, n.d.).</a:t>
            </a:r>
            <a:endParaRPr lang="en-US" dirty="0">
              <a:cs typeface="Calibri"/>
            </a:endParaRPr>
          </a:p>
          <a:p>
            <a:r>
              <a:rPr lang="en-US" dirty="0"/>
              <a:t>Next is the area of administrative authority, showing how resources flow to address the challenges of single motherhood and the lack of resources available. Funding comes from both federal and private sources. </a:t>
            </a:r>
          </a:p>
          <a:p>
            <a:endParaRPr lang="en-US" dirty="0"/>
          </a:p>
          <a:p>
            <a:r>
              <a:rPr lang="en-US" dirty="0"/>
              <a:t>Welfare services are typically federally funded and provided to families who met certain criteria. These types of services are federally funded, and these funds are typically distributed to the local level. It is estimated that in 2018, the US government spent close to $1047 billion on welfare services, including nearly $604 billion on Medicaid (</a:t>
            </a:r>
            <a:r>
              <a:rPr lang="en-US" dirty="0" err="1"/>
              <a:t>Chantrill</a:t>
            </a:r>
            <a:r>
              <a:rPr lang="en-US" dirty="0"/>
              <a:t>, C., n.d.). In 2018, the spending was near $5.3 billion (USDA, 2019). </a:t>
            </a:r>
          </a:p>
          <a:p>
            <a:r>
              <a:rPr lang="en-US" dirty="0"/>
              <a:t>In addition to Medicaid, other welfare programs that a single mother may qualify for are WIC or SNAP. WIC (Women, Infants and Children) is a supplemental nutrition </a:t>
            </a:r>
            <a:r>
              <a:rPr lang="en-US" dirty="0" err="1"/>
              <a:t>prgram</a:t>
            </a:r>
            <a:r>
              <a:rPr lang="en-US" dirty="0"/>
              <a:t> for </a:t>
            </a:r>
            <a:r>
              <a:rPr lang="en-US" dirty="0" err="1"/>
              <a:t>women,infants</a:t>
            </a:r>
            <a:r>
              <a:rPr lang="en-US" dirty="0"/>
              <a:t>, and children. States are funded through federally funded </a:t>
            </a:r>
            <a:r>
              <a:rPr lang="en-US" dirty="0" err="1"/>
              <a:t>grants.States</a:t>
            </a:r>
            <a:r>
              <a:rPr lang="en-US" dirty="0"/>
              <a:t> use this program to provide “supplemental foods, health care referrals, and nutrition education for low-income pregnant, breastfeeding, and non-breastfeeding postpartum women, and to infants and children up to age five who are found to be at nutritional risk.” (USDA, </a:t>
            </a:r>
            <a:r>
              <a:rPr lang="en-US" dirty="0" err="1"/>
              <a:t>n.d.a</a:t>
            </a:r>
            <a:r>
              <a:rPr lang="en-US" dirty="0"/>
              <a:t>).</a:t>
            </a:r>
          </a:p>
          <a:p>
            <a:br>
              <a:rPr lang="en-US" dirty="0"/>
            </a:br>
            <a:r>
              <a:rPr lang="en-US" dirty="0"/>
              <a:t>SNAP stands for Supplemental Nutrition Assistance Program. To qualify a person must meet certain requirements which includes resource and income limits (USDA, </a:t>
            </a:r>
            <a:r>
              <a:rPr lang="en-US" dirty="0" err="1"/>
              <a:t>n.d.b</a:t>
            </a:r>
            <a:r>
              <a:rPr lang="en-US" dirty="0"/>
              <a:t>). The aim of this program is to provide nutritional assistance to purchase healthy food and move towards self-sufficiency (USDA, </a:t>
            </a:r>
            <a:r>
              <a:rPr lang="en-US" dirty="0" err="1"/>
              <a:t>n.d.b</a:t>
            </a:r>
            <a:r>
              <a:rPr lang="en-US" dirty="0"/>
              <a:t>). </a:t>
            </a:r>
          </a:p>
          <a:p>
            <a:r>
              <a:rPr lang="en-US" dirty="0"/>
              <a:t>These are just a couple of examples of federal spending that indirectly aid single mothers and their children. However, not all single mother families meet the criteria for these programs, but till have challenges making ends meet and providing for their children. This is where local networks come in. </a:t>
            </a:r>
          </a:p>
          <a:p>
            <a:r>
              <a:rPr lang="en-US" dirty="0"/>
              <a:t>There are also private local organizations that address this issue in the form of food banks and temporary housing. The United Way is dedicated to fighting “for the health, education, and financial stability of our neighbors in St. Johns and Putnam Counties.” (United Way St, Johns County, n.d.). One way they do this is through community donations. Another local organization is the Alpha Omega Miracle Home. This organization provides temporary housing and assistance to single mothers and their children. </a:t>
            </a:r>
          </a:p>
          <a:p>
            <a:endParaRPr lang="en-US" b="1" dirty="0">
              <a:cs typeface="Calibri"/>
            </a:endParaRPr>
          </a:p>
        </p:txBody>
      </p:sp>
      <p:sp>
        <p:nvSpPr>
          <p:cNvPr id="4" name="Slide Number Placeholder 3"/>
          <p:cNvSpPr>
            <a:spLocks noGrp="1"/>
          </p:cNvSpPr>
          <p:nvPr>
            <p:ph type="sldNum" sz="quarter" idx="5"/>
          </p:nvPr>
        </p:nvSpPr>
        <p:spPr/>
        <p:txBody>
          <a:bodyPr/>
          <a:lstStyle/>
          <a:p>
            <a:fld id="{4F3E2143-D7BE-47E1-8932-77890F77701C}" type="slidenum">
              <a:rPr lang="en-US"/>
              <a:t>10</a:t>
            </a:fld>
            <a:endParaRPr lang="en-US"/>
          </a:p>
        </p:txBody>
      </p:sp>
    </p:spTree>
    <p:extLst>
      <p:ext uri="{BB962C8B-B14F-4D97-AF65-F5344CB8AC3E}">
        <p14:creationId xmlns:p14="http://schemas.microsoft.com/office/powerpoint/2010/main" val="1985881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Photo retrieved from </a:t>
            </a:r>
            <a:r>
              <a:rPr lang="en-US" dirty="0">
                <a:hlinkClick r:id="rId3"/>
              </a:rPr>
              <a:t>https://www.pexels.com/photo/adult-agriculture-alone-attractive-277013/</a:t>
            </a:r>
          </a:p>
          <a:p>
            <a:r>
              <a:rPr lang="en-US" b="1"/>
              <a:t>Slide 11: Competitive forces in the market and the industry </a:t>
            </a:r>
            <a:endParaRPr lang="en-US"/>
          </a:p>
          <a:p>
            <a:r>
              <a:rPr lang="en-US" dirty="0"/>
              <a:t>It is also important to consider market factors that affect the social venture being pursued. Just like market focused ventures, social entrepreneurs must determine whether competitive or complementary programs already exist and assess their impact and how they operate within the community to relieve the issues at hand (Barreiro &amp; Stone, 2013). Porters forces of new entrants, industry competitors, substitutes, buyers and supplier are all relevant to social ventures as well (Barreiro &amp; Stone, 2013).</a:t>
            </a:r>
          </a:p>
          <a:p>
            <a:endParaRPr lang="en-US" dirty="0"/>
          </a:p>
          <a:p>
            <a:r>
              <a:rPr lang="en-US" dirty="0"/>
              <a:t>Considering my venture, there is the idea of the creation of a nonprofit that provides services to single mothers and their children together. A curriculum will need to be created, which has the opportunity to create a revenue stream. Writing a curriculum for both mothers and their children as a way to address their issues together would be an effective way to address their issues. A curriculum could be sold to other organizations that have a vested interest in providing services to single mothers and their children.</a:t>
            </a:r>
          </a:p>
          <a:p>
            <a:endParaRPr lang="en-US" dirty="0"/>
          </a:p>
          <a:p>
            <a:r>
              <a:rPr lang="en-US" dirty="0"/>
              <a:t>Barriers to entry may include well established organizations that currently hold the community’s trust. It will take time and resources to build that same level of trust as a new organization. The creation of partnerships may help with this barrier. Threats to new entrants will be capital requirements for a start-up. Threats may also include the well-established organizations mentioned above. I believe it will be important to communicate how y venture addresses a gap in current services, thus showing these other organizations that we would benefit from partnership, showing them that the services they provide are still needed. </a:t>
            </a:r>
          </a:p>
          <a:p>
            <a:endParaRPr lang="en-US" dirty="0"/>
          </a:p>
          <a:p>
            <a:r>
              <a:rPr lang="en-US" dirty="0"/>
              <a:t>The threat of substitute products can be high when dealing with the large amount of content and information that can be found on the internet free of charge. One opportunity will be to provide evidence of how the curriculum works by doing a test run and documenting the outcomes. Curriculum can be very competitive and there are challenges in obtaining a publisher as well. I suppose, considering the idea of selling curriculum, the power of the supplier would lie with a publisher. However, once a publisher is obtained, there will opportunity to expand to other written materials, such as a variety of books and workbooks designed to help single mother and their children thrive. </a:t>
            </a:r>
          </a:p>
          <a:p>
            <a:endParaRPr lang="en-US" dirty="0"/>
          </a:p>
          <a:p>
            <a:r>
              <a:rPr lang="en-US" dirty="0"/>
              <a:t>The power of the buyer will lie with the stakeholders. For example, if this is not something single mothers believe is a good use of their time, they may not buy into the program or other related materials. This will lead to local organizations not wanting to adopt the curriculum as well. To sway buyers, it will be important to provide evidence of positive outcomes. </a:t>
            </a:r>
          </a:p>
          <a:p>
            <a:endParaRPr lang="en-US" dirty="0">
              <a:cs typeface="Calibri"/>
            </a:endParaRPr>
          </a:p>
        </p:txBody>
      </p:sp>
      <p:sp>
        <p:nvSpPr>
          <p:cNvPr id="4" name="Slide Number Placeholder 3"/>
          <p:cNvSpPr>
            <a:spLocks noGrp="1"/>
          </p:cNvSpPr>
          <p:nvPr>
            <p:ph type="sldNum" sz="quarter" idx="5"/>
          </p:nvPr>
        </p:nvSpPr>
        <p:spPr/>
        <p:txBody>
          <a:bodyPr/>
          <a:lstStyle/>
          <a:p>
            <a:fld id="{4F3E2143-D7BE-47E1-8932-77890F77701C}" type="slidenum">
              <a:rPr lang="en-US"/>
              <a:t>11</a:t>
            </a:fld>
            <a:endParaRPr lang="en-US"/>
          </a:p>
        </p:txBody>
      </p:sp>
    </p:spTree>
    <p:extLst>
      <p:ext uri="{BB962C8B-B14F-4D97-AF65-F5344CB8AC3E}">
        <p14:creationId xmlns:p14="http://schemas.microsoft.com/office/powerpoint/2010/main" val="2257732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Photo retrieved from </a:t>
            </a:r>
            <a:r>
              <a:rPr lang="en-US" dirty="0">
                <a:hlinkClick r:id="rId3"/>
              </a:rPr>
              <a:t>https://www.pexels.com/photo/coffee-notebook-writing-computer-34601/</a:t>
            </a:r>
          </a:p>
          <a:p>
            <a:r>
              <a:rPr lang="en-US" b="1"/>
              <a:t>Slide 12: Working model for change</a:t>
            </a:r>
            <a:endParaRPr lang="en-US"/>
          </a:p>
          <a:p>
            <a:r>
              <a:rPr lang="en-US" dirty="0"/>
              <a:t>With customer needs in mind, the business model I want to explore is ‘Free’ as a business model. This can come in many different combinations, however, at least one customer segment is able to benefit from a free of charge offer while another segment pays for an offer, thus financing those who take advantage of the free offer (Osterwalder &amp; </a:t>
            </a:r>
            <a:r>
              <a:rPr lang="en-US" dirty="0" err="1"/>
              <a:t>Pigneur</a:t>
            </a:r>
            <a:r>
              <a:rPr lang="en-US" dirty="0"/>
              <a:t>, 2010). I believe a combination of both the advertising and ‘freemium’ approaches can be effectively used within this business model. There will be an online platform that can gain funds from selling advertising space, as well. There will be free offers for the customer segment that does not want to pay for other materials, such as complete books or workbooks (curriculum), rather they can derive benefit from the free offers, such as the social platform and blog.</a:t>
            </a:r>
          </a:p>
          <a:p>
            <a:endParaRPr lang="en-US" dirty="0">
              <a:cs typeface="Calibri"/>
            </a:endParaRPr>
          </a:p>
        </p:txBody>
      </p:sp>
      <p:sp>
        <p:nvSpPr>
          <p:cNvPr id="4" name="Slide Number Placeholder 3"/>
          <p:cNvSpPr>
            <a:spLocks noGrp="1"/>
          </p:cNvSpPr>
          <p:nvPr>
            <p:ph type="sldNum" sz="quarter" idx="5"/>
          </p:nvPr>
        </p:nvSpPr>
        <p:spPr/>
        <p:txBody>
          <a:bodyPr/>
          <a:lstStyle/>
          <a:p>
            <a:fld id="{4F3E2143-D7BE-47E1-8932-77890F77701C}" type="slidenum">
              <a:rPr lang="en-US"/>
              <a:t>12</a:t>
            </a:fld>
            <a:endParaRPr lang="en-US"/>
          </a:p>
        </p:txBody>
      </p:sp>
    </p:spTree>
    <p:extLst>
      <p:ext uri="{BB962C8B-B14F-4D97-AF65-F5344CB8AC3E}">
        <p14:creationId xmlns:p14="http://schemas.microsoft.com/office/powerpoint/2010/main" val="153127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Luis Quintero </a:t>
            </a:r>
            <a:r>
              <a:rPr lang="en-US" dirty="0"/>
              <a:t>from </a:t>
            </a:r>
            <a:r>
              <a:rPr lang="en-US" b="1" dirty="0">
                <a:hlinkClick r:id="rId4"/>
              </a:rPr>
              <a:t>Pexels</a:t>
            </a:r>
          </a:p>
          <a:p>
            <a:r>
              <a:rPr lang="en-US" b="1"/>
              <a:t>Slide 13: Model Elements</a:t>
            </a:r>
            <a:endParaRPr lang="en-US"/>
          </a:p>
          <a:p>
            <a:r>
              <a:rPr lang="en-US" b="1" dirty="0"/>
              <a:t>Primary Mission</a:t>
            </a:r>
            <a:endParaRPr lang="en-US" dirty="0"/>
          </a:p>
          <a:p>
            <a:r>
              <a:rPr lang="en-US" dirty="0"/>
              <a:t>The primary mission of my new organization is to provide resources to single mothers and their children to promote self-sufficiency and a sense of community (social support) among these unique families.</a:t>
            </a:r>
          </a:p>
          <a:p>
            <a:r>
              <a:rPr lang="en-US" b="1" dirty="0"/>
              <a:t>Customers</a:t>
            </a:r>
            <a:endParaRPr lang="en-US" dirty="0"/>
          </a:p>
          <a:p>
            <a:r>
              <a:rPr lang="en-US" dirty="0"/>
              <a:t>The customers will be single mothers, those who wish to purchase curriculum to facilitate a program or group for single mothers, as well as those seeking advertising space on an online platform.</a:t>
            </a:r>
          </a:p>
          <a:p>
            <a:r>
              <a:rPr lang="en-US" b="1" dirty="0"/>
              <a:t>Funding and Profit Generation</a:t>
            </a:r>
            <a:endParaRPr lang="en-US" dirty="0"/>
          </a:p>
          <a:p>
            <a:r>
              <a:rPr lang="en-US" dirty="0"/>
              <a:t>The source of initial funding for this venture may be tricky and may require borrowing funds. There will be an effort to recruit donors for this venture, as well. As a nonprofit, donors may be more attracted to donate, especially if the cause resonates with them. There will also be a call for volunteers that can aid in the piloting of programs for single mothers using the created materials and other needed functions. After the venture is set up, ongoing sources of funding (revenue streams) will include revenue collected from the selling of advertisement space and the revenue from the sale of curriculum and other materials.</a:t>
            </a:r>
          </a:p>
          <a:p>
            <a:r>
              <a:rPr lang="en-US" b="1" dirty="0"/>
              <a:t>Services</a:t>
            </a:r>
            <a:endParaRPr lang="en-US" dirty="0"/>
          </a:p>
          <a:p>
            <a:r>
              <a:rPr lang="en-US" dirty="0"/>
              <a:t>Services will be delivered from an online platform, where single mothers will have access to free materials, paid materials, an interactive blog, a social platform where single mothers can connect with one another, and areas that will connect single mothers to programs near them that are using the materials.</a:t>
            </a:r>
          </a:p>
          <a:p>
            <a:r>
              <a:rPr lang="en-US" b="1" dirty="0"/>
              <a:t>Partners</a:t>
            </a:r>
            <a:endParaRPr lang="en-US" dirty="0"/>
          </a:p>
          <a:p>
            <a:r>
              <a:rPr lang="en-US" dirty="0"/>
              <a:t>The role of partners will be in the creation of the content, as many expertise will need to be involved, including single mothers, themselves. Partners can also aid in creating awareness and program piloting.</a:t>
            </a:r>
          </a:p>
          <a:p>
            <a:r>
              <a:rPr lang="en-US" b="1" dirty="0"/>
              <a:t>Key Resources</a:t>
            </a:r>
            <a:endParaRPr lang="en-US" dirty="0"/>
          </a:p>
          <a:p>
            <a:r>
              <a:rPr lang="en-US" dirty="0"/>
              <a:t>Key resources will include a website, a digital storefront, a social platform, blog, office space, and human resources, especially in the form of creative individuals who can aid in content creation and website building and maintenance.</a:t>
            </a:r>
          </a:p>
          <a:p>
            <a:endParaRPr lang="en-US" b="1" dirty="0">
              <a:cs typeface="Calibri"/>
            </a:endParaRPr>
          </a:p>
          <a:p>
            <a:endParaRPr lang="en-US" b="1" dirty="0">
              <a:cs typeface="Calibri"/>
            </a:endParaRPr>
          </a:p>
        </p:txBody>
      </p:sp>
      <p:sp>
        <p:nvSpPr>
          <p:cNvPr id="4" name="Slide Number Placeholder 3"/>
          <p:cNvSpPr>
            <a:spLocks noGrp="1"/>
          </p:cNvSpPr>
          <p:nvPr>
            <p:ph type="sldNum" sz="quarter" idx="5"/>
          </p:nvPr>
        </p:nvSpPr>
        <p:spPr/>
        <p:txBody>
          <a:bodyPr/>
          <a:lstStyle/>
          <a:p>
            <a:fld id="{4F3E2143-D7BE-47E1-8932-77890F77701C}" type="slidenum">
              <a:rPr lang="en-US"/>
              <a:t>13</a:t>
            </a:fld>
            <a:endParaRPr lang="en-US"/>
          </a:p>
        </p:txBody>
      </p:sp>
    </p:spTree>
    <p:extLst>
      <p:ext uri="{BB962C8B-B14F-4D97-AF65-F5344CB8AC3E}">
        <p14:creationId xmlns:p14="http://schemas.microsoft.com/office/powerpoint/2010/main" val="2865126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Eneida Nieves </a:t>
            </a:r>
            <a:r>
              <a:rPr lang="en-US" dirty="0"/>
              <a:t>from </a:t>
            </a:r>
            <a:r>
              <a:rPr lang="en-US" b="1" dirty="0">
                <a:hlinkClick r:id="rId4"/>
              </a:rPr>
              <a:t>Pexels</a:t>
            </a:r>
          </a:p>
          <a:p>
            <a:r>
              <a:rPr lang="en-US" b="1"/>
              <a:t>Slide 14: Scalability </a:t>
            </a:r>
            <a:endParaRPr lang="en-US"/>
          </a:p>
          <a:p>
            <a:r>
              <a:rPr lang="en-US"/>
              <a:t>The scaling and growth of this venture will come from increasing the customer base and site traffic. The use of marketing techniques will be useful in creating awareness of the site and its offers. With the help of partners, the word of the site can spread to organizations that support single mothers and single mothers as well. Scaling efforts should ask questions of readiness, receptivity, resources, risks and returns as laid out by Dee, Anderson, and Wei-Skillern (2004) to determine an appropriate scaling strategy:</a:t>
            </a:r>
          </a:p>
          <a:p>
            <a:r>
              <a:rPr lang="en-US" b="1"/>
              <a:t>Readiness: Is the innovation ready to spread?</a:t>
            </a:r>
            <a:endParaRPr lang="en-US"/>
          </a:p>
          <a:p>
            <a:r>
              <a:rPr lang="en-US"/>
              <a:t>Considering this venture, I believe the answer is ‘yes’, as there is an ongoing need for easily accessible resources that pertain to single mothers and the challenges faced.</a:t>
            </a:r>
          </a:p>
          <a:p>
            <a:r>
              <a:rPr lang="en-US" b="1"/>
              <a:t>Receptivity: What strategy will be used to ensure that the innovation will be well-received in target communities?</a:t>
            </a:r>
            <a:endParaRPr lang="en-US"/>
          </a:p>
          <a:p>
            <a:r>
              <a:rPr lang="en-US"/>
              <a:t>Considering the target community of single mothers and their children, I believe that promotion of this new venture in the form of various marketing tactics will create awareness and receptivity to this venture, increasing use among single mothers, creating a higher likelihood of advertising space being filled. Clearly explaining what the venture has to offer to single mothers and the evidence to back up its effectiveness will encourage single mother’s participation and usage of materials and resources available.</a:t>
            </a:r>
          </a:p>
          <a:p>
            <a:r>
              <a:rPr lang="en-US" b="1"/>
              <a:t>Resources: What are resource requirements for the strategies under consideration? Can the innovation be defined and spreading a way that reduces costs while preserving effectiveness? Once costs are understood, what are opportunities to generate renewable and reliable revenue streams?</a:t>
            </a:r>
            <a:endParaRPr lang="en-US"/>
          </a:p>
          <a:p>
            <a:r>
              <a:rPr lang="en-US"/>
              <a:t>Resource requirements, as stated in the previous slide, include a website, a digital storefront, a social platform, blog, office space, and human resources, especially in the form of creative individuals who can aid in content creation and website building and maintenance. Additionally, to further increase the usage of these resources, marketing personnel will also need to be on staff. With the use of the explained model, the majority of costs will come from content creation and online platform maintenance. One way to drive costs down will be the use of online marketing strategies, such as social networking. The most reliable and renewable revenue stream will be the selling of advertising space on the venture's website. Another renewable source of revenue will be the curriculum sales. However, this stream of revenue may not be as consistent as that of advertising sales.</a:t>
            </a:r>
          </a:p>
          <a:p>
            <a:r>
              <a:rPr lang="en-US" b="1"/>
              <a:t>Risks: How likely is it that an innovation will be implemented incorrectly or will fail to achieve its intended impact? If this happens, what are the potential negative effects on the clients and communities being served?</a:t>
            </a:r>
            <a:endParaRPr lang="en-US"/>
          </a:p>
          <a:p>
            <a:r>
              <a:rPr lang="en-US"/>
              <a:t>I believe it is unlikely that the innovation fails, as there has been careful consideration of many element that are necessary for success. However, the highest risk of failure lies with the building of a client base and the awareness of the single mother community of our available resources. If there is low traffic to the website, then it will be less likely for our advertising space to fill up, thus depleting the main source of revenue.</a:t>
            </a:r>
          </a:p>
          <a:p>
            <a:r>
              <a:rPr lang="en-US" b="1"/>
              <a:t>Returns: What strategy will reach the most locations most effectively?</a:t>
            </a:r>
            <a:endParaRPr lang="en-US"/>
          </a:p>
          <a:p>
            <a:r>
              <a:rPr lang="en-US"/>
              <a:t>As stated earlier, the use of various marketing strategies, including social networking, will be a useful strategy to reach single mothers no matter where they are. Internet access must also be considered. Many, but not all, single mothers will have access to the internet, which is the basis in which our services and resources are distributed. In this case, it may be useful to also partner with the local library system to promote areas where mothers can access the resources if they do not have internet access in their homes.</a:t>
            </a:r>
          </a:p>
          <a:p>
            <a:endParaRPr lang="en-US" b="1" dirty="0">
              <a:cs typeface="Calibri"/>
            </a:endParaRPr>
          </a:p>
        </p:txBody>
      </p:sp>
      <p:sp>
        <p:nvSpPr>
          <p:cNvPr id="4" name="Slide Number Placeholder 3"/>
          <p:cNvSpPr>
            <a:spLocks noGrp="1"/>
          </p:cNvSpPr>
          <p:nvPr>
            <p:ph type="sldNum" sz="quarter" idx="5"/>
          </p:nvPr>
        </p:nvSpPr>
        <p:spPr/>
        <p:txBody>
          <a:bodyPr/>
          <a:lstStyle/>
          <a:p>
            <a:fld id="{4F3E2143-D7BE-47E1-8932-77890F77701C}" type="slidenum">
              <a:rPr lang="en-US"/>
              <a:t>14</a:t>
            </a:fld>
            <a:endParaRPr lang="en-US"/>
          </a:p>
        </p:txBody>
      </p:sp>
    </p:spTree>
    <p:extLst>
      <p:ext uri="{BB962C8B-B14F-4D97-AF65-F5344CB8AC3E}">
        <p14:creationId xmlns:p14="http://schemas.microsoft.com/office/powerpoint/2010/main" val="7397325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VisionPic .net </a:t>
            </a:r>
            <a:r>
              <a:rPr lang="en-US"/>
              <a:t>from </a:t>
            </a:r>
            <a:r>
              <a:rPr lang="en-US" b="1" dirty="0">
                <a:hlinkClick r:id="rId4"/>
              </a:rPr>
              <a:t>Pexels</a:t>
            </a:r>
            <a:endParaRPr lang="en-US"/>
          </a:p>
          <a:p>
            <a:r>
              <a:rPr lang="en-US" b="1"/>
              <a:t>Slide 15: Viability</a:t>
            </a:r>
            <a:endParaRPr lang="en-US">
              <a:cs typeface="Calibri"/>
            </a:endParaRPr>
          </a:p>
          <a:p>
            <a:r>
              <a:rPr lang="en-US"/>
              <a:t>Viability simply defined is “the ability to succeed or be sustained” (Merriam-Webster's Dictionary). During this stage of planning, it is important to honestly assess the venture to determine if it has the ability to successful. Barreiro &amp; Stone (2013) have a quick check to assess venture viability. The questions are as follows: </a:t>
            </a:r>
          </a:p>
          <a:p>
            <a:r>
              <a:rPr lang="en-US" b="1"/>
              <a:t>Vision</a:t>
            </a:r>
            <a:r>
              <a:rPr lang="en-US"/>
              <a:t>: Is the vision of success easily understood and likely to be seen by others as possible?</a:t>
            </a:r>
          </a:p>
          <a:p>
            <a:r>
              <a:rPr lang="en-US" b="1"/>
              <a:t>Skills</a:t>
            </a:r>
            <a:r>
              <a:rPr lang="en-US"/>
              <a:t>: Does it appear that the necessary skills to implement the plan are in place?</a:t>
            </a:r>
          </a:p>
          <a:p>
            <a:r>
              <a:rPr lang="en-US" b="1"/>
              <a:t>Incentives</a:t>
            </a:r>
            <a:r>
              <a:rPr lang="en-US"/>
              <a:t>: Is the set if products and services likely to be embraced by the customers or clients? Is the reward for use evident and likely to be seen as positive by those intended to use the services or product?</a:t>
            </a:r>
          </a:p>
          <a:p>
            <a:r>
              <a:rPr lang="en-US" b="1"/>
              <a:t>Resources</a:t>
            </a:r>
            <a:r>
              <a:rPr lang="en-US"/>
              <a:t>: Is there evidence that the needed resources will be available? </a:t>
            </a:r>
          </a:p>
          <a:p>
            <a:r>
              <a:rPr lang="en-US" b="1"/>
              <a:t>Action Plan</a:t>
            </a:r>
            <a:r>
              <a:rPr lang="en-US"/>
              <a:t>: Do the actions described hang together? Is the action plan clear to a new reader? </a:t>
            </a:r>
          </a:p>
          <a:p>
            <a:r>
              <a:rPr lang="en-US"/>
              <a:t>Based on these questions, I believe that my venture is relatively viable. However, in an honest assessment, there are weaknesses and challenges that must be overcome to implement this venture. The goal is to be able to confidently say ‘yes’ to the questions of vision, skills, incentives, resources, and action plans in order to eliminate confusion, anxiety, slow change, frustration, and false starts (Barreiro &amp; Stone, 2013). I believe that I can confidently answer yes to the question of vision. There is a clear vision, previously stated, that I believe is easily understood, leading others to see this venture as possible. The question of skills is not currently a confident yes. As we complete the plan, those that have the needed skills must be recruited for certain areas, such as website maintenance and curriculum writing. Otherwise, after these skill sets are acquired the plan implementation will be on track. The question of incentives can confidently be answered ‘yes’, as the ‘reward’ for using our materials and website has been clearly explained and it is likely that those being targeted will embrace these types of resources. As far as the question of resources, these will need to be obtained, however this will be a matter of both borrowing and seeking donations to ensure the resources to start the venture. Lastly, I can confidently say ‘yes’ to the action plan being clear. Based on this check, I believe the greatest weakness/challenge will be recruiting the right people with the right kills and obtaining the proper funding.</a:t>
            </a:r>
          </a:p>
          <a:p>
            <a:endParaRPr lang="en-US" dirty="0">
              <a:cs typeface="Calibri"/>
            </a:endParaRPr>
          </a:p>
        </p:txBody>
      </p:sp>
      <p:sp>
        <p:nvSpPr>
          <p:cNvPr id="4" name="Slide Number Placeholder 3"/>
          <p:cNvSpPr>
            <a:spLocks noGrp="1"/>
          </p:cNvSpPr>
          <p:nvPr>
            <p:ph type="sldNum" sz="quarter" idx="5"/>
          </p:nvPr>
        </p:nvSpPr>
        <p:spPr/>
        <p:txBody>
          <a:bodyPr/>
          <a:lstStyle/>
          <a:p>
            <a:fld id="{8AA9C04D-C435-40E2-BAC0-5ED9786D88F9}" type="slidenum">
              <a:rPr lang="en-US"/>
              <a:t>15</a:t>
            </a:fld>
            <a:endParaRPr lang="en-US"/>
          </a:p>
        </p:txBody>
      </p:sp>
    </p:spTree>
    <p:extLst>
      <p:ext uri="{BB962C8B-B14F-4D97-AF65-F5344CB8AC3E}">
        <p14:creationId xmlns:p14="http://schemas.microsoft.com/office/powerpoint/2010/main" val="1980304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Photo by Marta </a:t>
            </a:r>
            <a:r>
              <a:rPr lang="en-US" dirty="0" err="1">
                <a:cs typeface="Calibri"/>
              </a:rPr>
              <a:t>Longas</a:t>
            </a:r>
            <a:r>
              <a:rPr lang="en-US" dirty="0">
                <a:cs typeface="Calibri"/>
              </a:rPr>
              <a:t> from </a:t>
            </a:r>
            <a:r>
              <a:rPr lang="en-US" b="1" dirty="0">
                <a:cs typeface="Calibri"/>
                <a:hlinkClick r:id="rId3"/>
              </a:rPr>
              <a:t>Pexels</a:t>
            </a:r>
            <a:endParaRPr lang="en-US" b="1" dirty="0"/>
          </a:p>
          <a:p>
            <a:r>
              <a:rPr lang="en-US" b="1" dirty="0"/>
              <a:t>Slide 16: Measuring Impact</a:t>
            </a:r>
            <a:endParaRPr lang="en-US" dirty="0">
              <a:cs typeface="Calibri"/>
            </a:endParaRPr>
          </a:p>
          <a:p>
            <a:r>
              <a:rPr lang="en-US" dirty="0"/>
              <a:t>As stated by Barreiro and Stone (2013), assumptions describe the reasons for choosing specific actions and why short-term outcomes will lead to long-term outcomes, which illustrates impact.</a:t>
            </a:r>
            <a:endParaRPr lang="en-US" dirty="0">
              <a:cs typeface="Calibri"/>
            </a:endParaRPr>
          </a:p>
          <a:p>
            <a:endParaRPr lang="en-US" dirty="0"/>
          </a:p>
          <a:p>
            <a:r>
              <a:rPr lang="en-US" dirty="0"/>
              <a:t>Using the logic model, I began with what I wanted my intended outcomes to be. Short-term outcomes will include single mothers and their children having access to affordable and helpful resources, as well as increased awareness of the challenges single mothers face, bolstering the single mother community and eliminating the stigma that single mothers who face various challenges are bad parents (Freeman, 2017). The long-term outcome will be single mothers and their children will be more self-sufficient and knowledgeable about resources and take advantage of the opportunities available to them and their children. One way to measure these outcomes will be by piloting the materials and curriculum with a group of single mothers and their children who volunteer to take part using the online and curriculum-based resources. Providing mothers with a pre-test of knowledge and challenges before the use of materials and post-test after the use of materials and curriculum can help us to gauge what the mothers learned, what they found helpful, and if they felt that the knowledge learned could be easily applied to their own challenges and situations. Surveys can also be used to measure the community's awareness of the issues and challenges single mothers face, Another survey could be taken after the launch of the website, blog, and social media to determine if the marketing approaches increased awareness among the single mother community about the availability of free and affordable resources.</a:t>
            </a:r>
            <a:endParaRPr lang="en-US" dirty="0">
              <a:cs typeface="Calibri" panose="020F0502020204030204"/>
            </a:endParaRPr>
          </a:p>
          <a:p>
            <a:r>
              <a:rPr lang="en-US" dirty="0"/>
              <a:t>Next, I considered the overall assumptions of the venture and how these assumptions are linked to funding, key activities, and outputs. The first assumption is that evidence-based approaches will help single mothers prosper with their child as the center of their motivation, leading to a more empowered, self-sufficient, and healthy single mother family community. The second assumption is that single mothers will be responsive to the offer of free resources, thus increasing traffic to the site, ensuring that advertising space is filled. These assumptions lead to the key activities of writing and distributing a curriculum for organizations to purchase and host a program for single mothers. Other key activities will include content creation for blogs and social media as well as updating these posting and website maintenance. These activities will of course require funding. Funds will need to be obtained to begin the curriculum writing, which will include hiring consultants, as well as involving the single mother community. Funds will also need to be used to pay for those who have skills in copy writing, marketing, social media and website maintenance. Based on the assumptions and key activities, the immediate outcomes that are expected will be the empowerment of single mothers to make decisions regarding the well-being of her children and herself.</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AA9C04D-C435-40E2-BAC0-5ED9786D88F9}" type="slidenum">
              <a:rPr lang="en-US"/>
              <a:t>16</a:t>
            </a:fld>
            <a:endParaRPr lang="en-US"/>
          </a:p>
        </p:txBody>
      </p:sp>
    </p:spTree>
    <p:extLst>
      <p:ext uri="{BB962C8B-B14F-4D97-AF65-F5344CB8AC3E}">
        <p14:creationId xmlns:p14="http://schemas.microsoft.com/office/powerpoint/2010/main" val="16966293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Photo by Pixabay from </a:t>
            </a:r>
            <a:r>
              <a:rPr lang="en-US" b="1" dirty="0">
                <a:cs typeface="Calibri"/>
                <a:hlinkClick r:id="rId3"/>
              </a:rPr>
              <a:t>Pexels</a:t>
            </a:r>
            <a:endParaRPr lang="en-US" b="1" dirty="0"/>
          </a:p>
          <a:p>
            <a:r>
              <a:rPr lang="en-US" b="1"/>
              <a:t>Slide 17: Potential of Consequences</a:t>
            </a:r>
            <a:endParaRPr lang="en-US">
              <a:cs typeface="Calibri"/>
            </a:endParaRPr>
          </a:p>
          <a:p>
            <a:r>
              <a:rPr lang="en-US"/>
              <a:t>Based on the viability assessment and the use of the logic model framework, the major consequences that threaten this venture are the lack of skills, lack of funding, and the threat of low awareness. Each of these items have been planned for. However, they depend heavily on the smooth implementation on each aspect of the plan. Without the funding and skills needed, awareness may be low, resulting in low traffic to the website, meaning single mothers are not using the products and services provided. It will also mean that revenue from advertising and product sales will be low with the risk of not being able to cover costs of the products, services, and human resources, thus being unable to justify the keeping the website up and running. Understanding potential failings allows social entrepreneurs to plan for a variety of scenarios that may play out. However, there is always a risk with a new venture start-up. However, the above plan provides a comprehensive overview on each aspect that needs to be addressed in order to be successful. </a:t>
            </a:r>
          </a:p>
          <a:p>
            <a:endParaRPr lang="en-US" dirty="0">
              <a:cs typeface="Calibri"/>
            </a:endParaRPr>
          </a:p>
        </p:txBody>
      </p:sp>
      <p:sp>
        <p:nvSpPr>
          <p:cNvPr id="4" name="Slide Number Placeholder 3"/>
          <p:cNvSpPr>
            <a:spLocks noGrp="1"/>
          </p:cNvSpPr>
          <p:nvPr>
            <p:ph type="sldNum" sz="quarter" idx="5"/>
          </p:nvPr>
        </p:nvSpPr>
        <p:spPr/>
        <p:txBody>
          <a:bodyPr/>
          <a:lstStyle/>
          <a:p>
            <a:fld id="{8AA9C04D-C435-40E2-BAC0-5ED9786D88F9}" type="slidenum">
              <a:rPr lang="en-US"/>
              <a:t>17</a:t>
            </a:fld>
            <a:endParaRPr lang="en-US"/>
          </a:p>
        </p:txBody>
      </p:sp>
    </p:spTree>
    <p:extLst>
      <p:ext uri="{BB962C8B-B14F-4D97-AF65-F5344CB8AC3E}">
        <p14:creationId xmlns:p14="http://schemas.microsoft.com/office/powerpoint/2010/main" val="3691773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Slide 18: References</a:t>
            </a:r>
            <a:endParaRPr lang="en-US"/>
          </a:p>
          <a:p>
            <a:r>
              <a:rPr lang="en-US"/>
              <a:t>Agnafors, S., Bladh, M., Svedin, C.G., &amp; Sydsjö, G. (2019). Mental health in young mothers, single mothers, and their children. </a:t>
            </a:r>
            <a:r>
              <a:rPr lang="en-US" i="1"/>
              <a:t>BMC Psychiatry</a:t>
            </a:r>
            <a:r>
              <a:rPr lang="en-US"/>
              <a:t>, (1), https://doi org.ezp.waldenulibrary.org/10.1186/s12888-019-2082-y</a:t>
            </a:r>
            <a:r>
              <a:rPr lang="en-US" u="sng" dirty="0"/>
              <a:t> </a:t>
            </a:r>
            <a:endParaRPr lang="en-US" dirty="0"/>
          </a:p>
          <a:p>
            <a:r>
              <a:rPr lang="en-US"/>
              <a:t>Barreiro, T. D., &amp; Stone, M. M. (2013). Social entrepreneurship: From issue to viable plan. New York, NY: Business Expert Press. </a:t>
            </a:r>
          </a:p>
          <a:p>
            <a:r>
              <a:rPr lang="en-US"/>
              <a:t>Cancian, M., &amp; Meyer, D. R. (2018). Reforming policy for single-parent families to reduce child poverty. RSF: The Russell Sage Foundation Journal of the Social Sciences, 4(2), 91-112. doi:http://dx.doi.org.ezp.waldenulibrary.org/10.7758/RSF.2018.4.2.05 </a:t>
            </a:r>
          </a:p>
          <a:p>
            <a:r>
              <a:rPr lang="en-US"/>
              <a:t>Chantrill, C. (n.d.). What is the spending on welfare? Retrieved from https://www.usgovernmentspending.com/welfare_spending</a:t>
            </a:r>
            <a:r>
              <a:rPr lang="en-US" u="sng" dirty="0"/>
              <a:t> </a:t>
            </a:r>
            <a:endParaRPr lang="en-US" dirty="0"/>
          </a:p>
          <a:p>
            <a:r>
              <a:rPr lang="en-US"/>
              <a:t>Dees, J. G., Anderson, B. B., &amp; Wei-Skillern, J. (2004). Scaling social impact. </a:t>
            </a:r>
            <a:r>
              <a:rPr lang="en-US" i="1"/>
              <a:t>Stanford Social Innovation Review</a:t>
            </a:r>
            <a:r>
              <a:rPr lang="en-US"/>
              <a:t>, 1(4), 24–33. Retrieved from: https://ssir.org/articles/entry/scaling_social_impact.</a:t>
            </a:r>
          </a:p>
          <a:p>
            <a:r>
              <a:rPr lang="en-US"/>
              <a:t>Freeman, A. L. (2017). Moving “up and out” together: exploring the mother-child bond in low- income, single-mother-headed families. </a:t>
            </a:r>
            <a:r>
              <a:rPr lang="en-US" i="1"/>
              <a:t>Journal of Marriage and Family</a:t>
            </a:r>
            <a:r>
              <a:rPr lang="en-US"/>
              <a:t>, (3), 675. https://doi org.ezp.waldenulibrary.org/10.1111/jomf.12378</a:t>
            </a:r>
            <a:r>
              <a:rPr lang="en-US" u="sng" dirty="0"/>
              <a:t> </a:t>
            </a:r>
            <a:endParaRPr lang="en-US" dirty="0"/>
          </a:p>
          <a:p>
            <a:r>
              <a:rPr lang="en-US"/>
              <a:t>FindLaw. (n.d.). Child Support by Court Order. Retrieved from https://family.findlaw.com/child- support/child-support-by-court-order.html</a:t>
            </a:r>
            <a:r>
              <a:rPr lang="en-US" u="sng" dirty="0"/>
              <a:t> </a:t>
            </a:r>
            <a:endParaRPr lang="en-US" dirty="0"/>
          </a:p>
          <a:p>
            <a:r>
              <a:rPr lang="en-US"/>
              <a:t>Lumino, R., Ragozini, G., van Duijn, M., &amp; Vitale, M. P. (2017). A mixed-methods approach for analysing social support and social anchorage of single mothers' networks. </a:t>
            </a:r>
            <a:r>
              <a:rPr lang="en-US" i="1"/>
              <a:t>Quality and Quantity</a:t>
            </a:r>
            <a:r>
              <a:rPr lang="en-US"/>
              <a:t>, 51(2), 779-797. doi:http://dx.doi.org.ezp.waldenulibrary.org/10.1007/s11135- 016-0439-6 </a:t>
            </a:r>
          </a:p>
          <a:p>
            <a:r>
              <a:rPr lang="en-US"/>
              <a:t>Malczyk, B. &amp; Lawson, H. (2017). Parental monitoring, the parent-child relationship and children's academic engagement in mother-headed single-parent families. </a:t>
            </a:r>
            <a:r>
              <a:rPr lang="en-US" i="1"/>
              <a:t>Children and Youth Services Review, </a:t>
            </a:r>
            <a:r>
              <a:rPr lang="en-US"/>
              <a:t>73 (2017) 274–282. </a:t>
            </a:r>
          </a:p>
          <a:p>
            <a:r>
              <a:rPr lang="en-US"/>
              <a:t>Martin, R. L., &amp; Osberg, S. (2015). Getting beyond better: How social entrepreneurship works. Boston, MA: Harvard Business Review Press.</a:t>
            </a:r>
          </a:p>
          <a:p>
            <a:r>
              <a:rPr lang="en-US"/>
              <a:t>McKenzie, J. F., Neiger, B. L., &amp; Thackeray, R. (2017). </a:t>
            </a:r>
            <a:r>
              <a:rPr lang="en-US" i="1"/>
              <a:t>Planning, implementing, and evaluating health promotion programs: A primer</a:t>
            </a:r>
            <a:r>
              <a:rPr lang="en-US"/>
              <a:t> (7th ed.). San Francisco, CA: Pearson </a:t>
            </a:r>
          </a:p>
          <a:p>
            <a:r>
              <a:rPr lang="en-US"/>
              <a:t>Osterwalder, A., &amp; Pigneur, Y. (2010). Business Model Generation: A Handbook for Visionaries, Game Changers, and Challengers. Hoboken, NJ: John Wiley &amp; Sons, Inc.</a:t>
            </a:r>
          </a:p>
          <a:p>
            <a:r>
              <a:rPr lang="en-US"/>
              <a:t>Sahu, K. (2016). Psychological well-being and quality of parenting among children of single parent family. </a:t>
            </a:r>
            <a:r>
              <a:rPr lang="en-US" i="1"/>
              <a:t>Indian Journal of Health &amp; Wellbeing, 7</a:t>
            </a:r>
            <a:r>
              <a:rPr lang="en-US"/>
              <a:t>(5), 531–534. Retrieved from https://search- ebscohost-com.ezp.waldenulibrary.org/login.aspx? direct=true&amp;db=a9h&amp;AN=115683944&amp;site=eds-live&amp;scope=site</a:t>
            </a:r>
            <a:r>
              <a:rPr lang="en-US" u="sng" dirty="0"/>
              <a:t> </a:t>
            </a:r>
            <a:endParaRPr lang="en-US" dirty="0"/>
          </a:p>
          <a:p>
            <a:r>
              <a:rPr lang="en-US"/>
              <a:t>Shi, L., &amp; Johnson, J. A. (2014). </a:t>
            </a:r>
            <a:r>
              <a:rPr lang="en-US" i="1"/>
              <a:t>Novick and Morrow’s public health administration: Principles for population-based management </a:t>
            </a:r>
            <a:r>
              <a:rPr lang="en-US"/>
              <a:t>(3rd ed.). Sudbury, MA: Jones &amp; Bartlett Learning. </a:t>
            </a:r>
          </a:p>
          <a:p>
            <a:r>
              <a:rPr lang="en-US"/>
              <a:t>Viability. (2019). Merriam-Webster's Online Dictionary. Retrieved from https://www.merriam-webster.com/dictionary/viability</a:t>
            </a:r>
          </a:p>
          <a:p>
            <a:r>
              <a:rPr lang="en-US"/>
              <a:t>U.S. Department of Agriculture. (n.d.b). Special Supplemental Nutrition Program for Women, Infants, and Children (WIC). Retrieved from https://www.fns.usda.gov/wic</a:t>
            </a:r>
            <a:r>
              <a:rPr lang="en-US" u="sng" dirty="0"/>
              <a:t> </a:t>
            </a:r>
            <a:endParaRPr lang="en-US" dirty="0"/>
          </a:p>
          <a:p>
            <a:r>
              <a:rPr lang="en-US"/>
              <a:t>U.S. Department of Agriculture. (n.d.b). Supplemental Nutrition Assistance Program (SNAP). Retrieved from https://www.fns.usda.gov/snap/supplemental-nutrition-assistance-program</a:t>
            </a:r>
            <a:r>
              <a:rPr lang="en-US" u="sng" dirty="0"/>
              <a:t> </a:t>
            </a:r>
            <a:endParaRPr lang="en-US" dirty="0"/>
          </a:p>
          <a:p>
            <a:r>
              <a:rPr lang="en-US"/>
              <a:t>United Way of St. Johns County. (n.d.). What we do. Retrieved from https://unitedway-sjc.org/what- we-do/</a:t>
            </a:r>
          </a:p>
          <a:p>
            <a:r>
              <a:rPr lang="en-US"/>
              <a:t>University of Kansas. (n.d.a). Chapter 7-Section 2: Promoting Participation Among Diverse Groups. Retrieved https://ctb.ku.edu/en/table-of-contents/participation/encouraging- involvement/diverse-partcipation/main</a:t>
            </a:r>
            <a:r>
              <a:rPr lang="en-US" u="sng" dirty="0"/>
              <a:t> </a:t>
            </a:r>
            <a:endParaRPr lang="en-US" dirty="0"/>
          </a:p>
          <a:p>
            <a:r>
              <a:rPr lang="en-US"/>
              <a:t>University of Kansas. (n.d.b). Chapter 43-Section 1: Planning and Writing an Annual Budget. Retrieved from https://ctb.ku.edu/en/table-of-contents/finances/managing- finances/annual-budget/main</a:t>
            </a:r>
            <a:r>
              <a:rPr lang="en-US" u="sng" dirty="0"/>
              <a:t> </a:t>
            </a:r>
            <a:endParaRPr lang="en-US" dirty="0"/>
          </a:p>
          <a:p>
            <a:r>
              <a:rPr lang="en-US"/>
              <a:t>Weissberg, R. P. (2019). Promoting the Social and Emotional Learning of Millions of School Children. </a:t>
            </a:r>
            <a:r>
              <a:rPr lang="en-US" i="1"/>
              <a:t>Perspectives on Psychological Science</a:t>
            </a:r>
            <a:r>
              <a:rPr lang="en-US"/>
              <a:t>, </a:t>
            </a:r>
            <a:r>
              <a:rPr lang="en-US" i="1"/>
              <a:t>14</a:t>
            </a:r>
            <a:r>
              <a:rPr lang="en-US"/>
              <a:t>(1), 65–69. https://doi.org/</a:t>
            </a:r>
            <a:r>
              <a:rPr lang="en-US" dirty="0"/>
              <a:t>10.1177/1745691618817756</a:t>
            </a:r>
            <a:endParaRPr lang="en-US"/>
          </a:p>
          <a:p>
            <a:endParaRPr lang="en-US" dirty="0">
              <a:cs typeface="Calibri"/>
            </a:endParaRPr>
          </a:p>
        </p:txBody>
      </p:sp>
      <p:sp>
        <p:nvSpPr>
          <p:cNvPr id="4" name="Slide Number Placeholder 3"/>
          <p:cNvSpPr>
            <a:spLocks noGrp="1"/>
          </p:cNvSpPr>
          <p:nvPr>
            <p:ph type="sldNum" sz="quarter" idx="5"/>
          </p:nvPr>
        </p:nvSpPr>
        <p:spPr/>
        <p:txBody>
          <a:bodyPr/>
          <a:lstStyle/>
          <a:p>
            <a:fld id="{8AA9C04D-C435-40E2-BAC0-5ED9786D88F9}" type="slidenum">
              <a:rPr lang="en-US"/>
              <a:t>18</a:t>
            </a:fld>
            <a:endParaRPr lang="en-US"/>
          </a:p>
        </p:txBody>
      </p:sp>
    </p:spTree>
    <p:extLst>
      <p:ext uri="{BB962C8B-B14F-4D97-AF65-F5344CB8AC3E}">
        <p14:creationId xmlns:p14="http://schemas.microsoft.com/office/powerpoint/2010/main" val="79333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Daria Shevtsova </a:t>
            </a:r>
            <a:r>
              <a:rPr lang="en-US" dirty="0"/>
              <a:t>from </a:t>
            </a:r>
            <a:r>
              <a:rPr lang="en-US" b="1" dirty="0">
                <a:hlinkClick r:id="rId4"/>
              </a:rPr>
              <a:t>Pexels</a:t>
            </a:r>
            <a:endParaRPr lang="en-US" dirty="0"/>
          </a:p>
          <a:p>
            <a:r>
              <a:rPr lang="en-US" b="1" dirty="0"/>
              <a:t>Slide 2: Population of interest</a:t>
            </a:r>
            <a:endParaRPr lang="en-US" dirty="0"/>
          </a:p>
          <a:p>
            <a:r>
              <a:rPr lang="en-US" dirty="0"/>
              <a:t>Single mothers and their children are a population that deeply moves me. Understanding the mother's unique challenges and helping find a way to overcome these challenges is an important goal of this social venture feasibility plan. In addressing these unique challenges, it will be ideal to consider the mother and child bond, determining how this bond can be strengthened to aid in the creation of a sustainable solution. Per Freeman, it is impossible to separate a mother and her child when mothers are planning a path towards economic stability (Freeman, 2017). Freeman (2017) also found that many single mother led families place the mother child bond at the center of their family unit. Therefore, solutions and remedies to addressing challenges of single mothers should involve both the mother and the child, as many times a child is the source of he mother’s motivation (Freeman, 2017).</a:t>
            </a:r>
          </a:p>
        </p:txBody>
      </p:sp>
      <p:sp>
        <p:nvSpPr>
          <p:cNvPr id="4" name="Slide Number Placeholder 3"/>
          <p:cNvSpPr>
            <a:spLocks noGrp="1"/>
          </p:cNvSpPr>
          <p:nvPr>
            <p:ph type="sldNum" sz="quarter" idx="5"/>
          </p:nvPr>
        </p:nvSpPr>
        <p:spPr/>
        <p:txBody>
          <a:bodyPr/>
          <a:lstStyle/>
          <a:p>
            <a:fld id="{8AA9C04D-C435-40E2-BAC0-5ED9786D88F9}" type="slidenum">
              <a:rPr lang="en-US"/>
              <a:t>2</a:t>
            </a:fld>
            <a:endParaRPr lang="en-US"/>
          </a:p>
        </p:txBody>
      </p:sp>
    </p:spTree>
    <p:extLst>
      <p:ext uri="{BB962C8B-B14F-4D97-AF65-F5344CB8AC3E}">
        <p14:creationId xmlns:p14="http://schemas.microsoft.com/office/powerpoint/2010/main" val="764338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Photo: </a:t>
            </a:r>
            <a:r>
              <a:rPr lang="en-US" dirty="0">
                <a:hlinkClick r:id="rId3"/>
              </a:rPr>
              <a:t>This Photo</a:t>
            </a:r>
            <a:r>
              <a:rPr lang="en-US" dirty="0"/>
              <a:t> by Unknown author is licensed under </a:t>
            </a:r>
            <a:r>
              <a:rPr lang="en-US" dirty="0">
                <a:hlinkClick r:id="rId4"/>
              </a:rPr>
              <a:t>CC BY-SA</a:t>
            </a:r>
            <a:r>
              <a:rPr lang="en-US" dirty="0"/>
              <a:t>.</a:t>
            </a:r>
          </a:p>
          <a:p>
            <a:r>
              <a:rPr lang="en-US" b="1" dirty="0"/>
              <a:t>Slide 3: The Problem</a:t>
            </a:r>
            <a:endParaRPr lang="en-US" dirty="0"/>
          </a:p>
          <a:p>
            <a:r>
              <a:rPr lang="en-US" dirty="0"/>
              <a:t>Single mothers and their children experience a set of challenges, unique to each individual situation. Single-parent families often struggle with meeting the trials of parenthood alone, being the sole provider, and support for their child. Not having enough resource can affect a mother’s and child’s health, both mentally and physically. Per Lumino, </a:t>
            </a:r>
            <a:r>
              <a:rPr lang="en-US" dirty="0" err="1"/>
              <a:t>Ragozini</a:t>
            </a:r>
            <a:r>
              <a:rPr lang="en-US" dirty="0"/>
              <a:t>, van </a:t>
            </a:r>
            <a:r>
              <a:rPr lang="en-US" dirty="0" err="1"/>
              <a:t>Duijn</a:t>
            </a:r>
            <a:r>
              <a:rPr lang="en-US" dirty="0"/>
              <a:t>, and Vitale (2017), economic resources tend to be a single mother’s primary concern. However, they rely on social support from their families and others in their network to survive tough situations. </a:t>
            </a:r>
          </a:p>
          <a:p>
            <a:endParaRPr lang="en-US" dirty="0">
              <a:cs typeface="+mn-lt"/>
            </a:endParaRPr>
          </a:p>
          <a:p>
            <a:r>
              <a:rPr lang="en-US" b="1" dirty="0"/>
              <a:t>Financial Challenges</a:t>
            </a:r>
            <a:r>
              <a:rPr lang="en-US" dirty="0"/>
              <a:t> </a:t>
            </a:r>
            <a:endParaRPr lang="en-US" dirty="0">
              <a:cs typeface="Calibri"/>
            </a:endParaRPr>
          </a:p>
          <a:p>
            <a:r>
              <a:rPr lang="en-US" dirty="0"/>
              <a:t>The child support system can be described as flawed. </a:t>
            </a:r>
            <a:r>
              <a:rPr lang="en-US" dirty="0" err="1"/>
              <a:t>Cancian</a:t>
            </a:r>
            <a:r>
              <a:rPr lang="en-US" dirty="0"/>
              <a:t> and Meyer (2018) explain it this way “the traditional approach to child support, though functional for many middle-income families facing a divorce, fails to address key challenges for lower-income families facing divorce and for individuals who, regardless of income, did not have a stable romantic relationship.” </a:t>
            </a:r>
            <a:r>
              <a:rPr lang="en-US" dirty="0" err="1"/>
              <a:t>Cancian</a:t>
            </a:r>
            <a:r>
              <a:rPr lang="en-US" dirty="0"/>
              <a:t> and Meyer (2018) argue that expectations are often unrealistic, leading to non-payment or partial payment, which tends to harm more than it helps. </a:t>
            </a:r>
            <a:endParaRPr lang="en-US" dirty="0">
              <a:cs typeface="Calibri"/>
            </a:endParaRPr>
          </a:p>
          <a:p>
            <a:endParaRPr lang="en-US" dirty="0">
              <a:cs typeface="+mn-lt"/>
            </a:endParaRPr>
          </a:p>
          <a:p>
            <a:r>
              <a:rPr lang="en-US" dirty="0"/>
              <a:t>Additionally, single mothers may not even consider ‘child support’ as an option as they view the process as an additional burden (Harris, 2015). This may be due to a lack of trust in the system, believing that informal arrangements will provide better support and wanting to stand on their own resources (Harris, 2015; Lumino et al., 2017). With this in mind, solutions will likely consist of how to help single mothers stand on their own two feet, rather than depend on the child’s father for support.</a:t>
            </a:r>
            <a:endParaRPr lang="en-US" dirty="0">
              <a:cs typeface="Calibri"/>
            </a:endParaRPr>
          </a:p>
          <a:p>
            <a:endParaRPr lang="en-US" dirty="0"/>
          </a:p>
          <a:p>
            <a:r>
              <a:rPr lang="en-US" b="1" dirty="0"/>
              <a:t>Health Challenges</a:t>
            </a:r>
            <a:endParaRPr lang="en-US" dirty="0"/>
          </a:p>
          <a:p>
            <a:r>
              <a:rPr lang="en-US" dirty="0"/>
              <a:t>Low socioeconomic status can also affect the health of the mother and her child. Child health and development is strongly related to their family’s socioeconomic status (</a:t>
            </a:r>
            <a:r>
              <a:rPr lang="en-US" dirty="0" err="1"/>
              <a:t>Agnafors,Bladh,Svedin</a:t>
            </a:r>
            <a:r>
              <a:rPr lang="en-US" dirty="0"/>
              <a:t>,&amp; </a:t>
            </a:r>
            <a:r>
              <a:rPr lang="en-US" dirty="0" err="1"/>
              <a:t>Sydsjo</a:t>
            </a:r>
            <a:r>
              <a:rPr lang="en-US" dirty="0"/>
              <a:t>, 2019). Per Sahu (2016), children raised by a single parent often do not have the same performance as children raised by two parents, in areas such as school performance or holding a job later in life. Children from single parent homes, typically mother headed, have historically had lower academic performance. Per </a:t>
            </a:r>
            <a:r>
              <a:rPr lang="en-US" dirty="0" err="1"/>
              <a:t>Malczyk</a:t>
            </a:r>
            <a:r>
              <a:rPr lang="en-US" dirty="0"/>
              <a:t> and Lawson (2017),this can be from a combination of economic struggles (poverty) and the overall home environment, which includes parent adjustment and loss of contact with parents (Sahu, 2016). Of course, each situation is different and the relationship between parents may be civil. There is still the fact that one parent will most likely carry the majority of the parenting burden causing the child to see one parent more than the other.</a:t>
            </a:r>
            <a:endParaRPr lang="en-US" dirty="0">
              <a:cs typeface="Calibri"/>
            </a:endParaRPr>
          </a:p>
          <a:p>
            <a:endParaRPr lang="en-US" b="1" dirty="0">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E7EA40EE-74D9-478C-A8A3-21B4E0FC66C8}" type="slidenum">
              <a:rPr lang="en-US"/>
              <a:t>3</a:t>
            </a:fld>
            <a:endParaRPr lang="en-US"/>
          </a:p>
        </p:txBody>
      </p:sp>
    </p:spTree>
    <p:extLst>
      <p:ext uri="{BB962C8B-B14F-4D97-AF65-F5344CB8AC3E}">
        <p14:creationId xmlns:p14="http://schemas.microsoft.com/office/powerpoint/2010/main" val="3481253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Nicholas Githiri </a:t>
            </a:r>
            <a:r>
              <a:rPr lang="en-US" dirty="0"/>
              <a:t>from </a:t>
            </a:r>
            <a:r>
              <a:rPr lang="en-US" b="1" dirty="0">
                <a:hlinkClick r:id="rId4"/>
              </a:rPr>
              <a:t>Pexels</a:t>
            </a:r>
            <a:endParaRPr lang="en-US" dirty="0"/>
          </a:p>
          <a:p>
            <a:r>
              <a:rPr lang="en-US" b="1" dirty="0"/>
              <a:t>Slide 4: Ideas for addressing the problem </a:t>
            </a:r>
            <a:endParaRPr lang="en-US" dirty="0">
              <a:cs typeface="Calibri"/>
            </a:endParaRPr>
          </a:p>
          <a:p>
            <a:r>
              <a:rPr lang="en-US" dirty="0"/>
              <a:t>One approach to this problem is to increase the resources that are catered directly to single mothers and their children, providing support that will allow mothers to be empowered to take control of their situation. Educational materials that address the challenges of single motherhood will be useful in providing a resource that can help mothers better manage their time and resources effectively. As stated earlier, addressing the mother and child together can help strengthen their bond, which is the center of a mother's motivation to provide for her family.</a:t>
            </a:r>
            <a:endParaRPr lang="en-US" dirty="0">
              <a:cs typeface="Calibri"/>
            </a:endParaRPr>
          </a:p>
          <a:p>
            <a:endParaRPr lang="en-US" dirty="0"/>
          </a:p>
          <a:p>
            <a:r>
              <a:rPr lang="en-US" dirty="0"/>
              <a:t>Another idea is providing a place of social support. Per Lumino et al. (2017) social support is important for single mother. Diversity of a single mother’s network provides a feeling of being integrated into the groups or relationships that they have, including family relationships and personal relationships (Lumino et al., 2017). One way to add to the diverse needs of a single mother’s network is to provide a resource or group that allows single mothers to interact with one another, sharing tips, offering advice, and providing insight into their unique set of circumstances.  </a:t>
            </a:r>
            <a:endParaRPr lang="en-US" dirty="0">
              <a:cs typeface="Calibri"/>
            </a:endParaRPr>
          </a:p>
          <a:p>
            <a:endParaRPr lang="en-US" b="1"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E7EA40EE-74D9-478C-A8A3-21B4E0FC66C8}" type="slidenum">
              <a:rPr lang="en-US"/>
              <a:t>4</a:t>
            </a:fld>
            <a:endParaRPr lang="en-US"/>
          </a:p>
        </p:txBody>
      </p:sp>
    </p:spTree>
    <p:extLst>
      <p:ext uri="{BB962C8B-B14F-4D97-AF65-F5344CB8AC3E}">
        <p14:creationId xmlns:p14="http://schemas.microsoft.com/office/powerpoint/2010/main" val="4097156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Tirachard Kumtanom </a:t>
            </a:r>
            <a:r>
              <a:rPr lang="en-US" dirty="0"/>
              <a:t>from </a:t>
            </a:r>
            <a:r>
              <a:rPr lang="en-US" b="1" dirty="0">
                <a:hlinkClick r:id="rId4"/>
              </a:rPr>
              <a:t>Pexels</a:t>
            </a:r>
            <a:endParaRPr lang="en-US"/>
          </a:p>
          <a:p>
            <a:r>
              <a:rPr lang="en-US" b="1" dirty="0"/>
              <a:t>Slide 5: Opportunities</a:t>
            </a:r>
            <a:endParaRPr lang="en-US" dirty="0">
              <a:cs typeface="Calibri"/>
            </a:endParaRPr>
          </a:p>
          <a:p>
            <a:r>
              <a:rPr lang="en-US" dirty="0"/>
              <a:t>One place to look for opportunities is in local organizations that already provide services to the population of single mothers and their children. Learning from their approaches can help identify effective services and also identify gaps or places where the organization can make improvements. Understanding other organizations can provide valuable insight into what works, what does not work, and what is missing. Another opportunity may reside in local organizations that may be have a gap in their services related to single mothers/ single parent families. </a:t>
            </a:r>
            <a:endParaRPr lang="en-US" dirty="0">
              <a:cs typeface="Calibri"/>
            </a:endParaRPr>
          </a:p>
          <a:p>
            <a:endParaRPr lang="en-US" dirty="0"/>
          </a:p>
          <a:p>
            <a:r>
              <a:rPr lang="en-US" dirty="0"/>
              <a:t>Another opportunity is in evidence-based education and learning. A partnership with local schools and health departments would be an opportunity to use these approaches. One evidence based piece of learning that would be beneficial to both single mothers and their children is Social and Emotional Learning (SEL). SEL can be described as evidence-based practices through which people gain and apply knowledge, skills, and attitudes necessary to understand and manage emotions, set achievable goals, show empathy, create and maintain positive relationships, and make responsible decisions (Weissberg, 2019). This relevant to mothers as they learn and manage different levels of stress, maintain relationships with limited time, and make the best decision possible by ensuring their decisions are fully informed with an understanding of available resources.</a:t>
            </a:r>
            <a:endParaRPr lang="en-US" dirty="0">
              <a:cs typeface="Calibri"/>
            </a:endParaRPr>
          </a:p>
          <a:p>
            <a:endParaRPr lang="en-US" b="1"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E7EA40EE-74D9-478C-A8A3-21B4E0FC66C8}" type="slidenum">
              <a:rPr lang="en-US"/>
              <a:t>5</a:t>
            </a:fld>
            <a:endParaRPr lang="en-US"/>
          </a:p>
        </p:txBody>
      </p:sp>
    </p:spTree>
    <p:extLst>
      <p:ext uri="{BB962C8B-B14F-4D97-AF65-F5344CB8AC3E}">
        <p14:creationId xmlns:p14="http://schemas.microsoft.com/office/powerpoint/2010/main" val="159819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retrieved from </a:t>
            </a:r>
            <a:r>
              <a:rPr lang="en-US" dirty="0" err="1"/>
              <a:t>Pexels</a:t>
            </a:r>
            <a:r>
              <a:rPr lang="en-US" dirty="0"/>
              <a:t> with a Creative Commons Zero (CC0) license.</a:t>
            </a:r>
          </a:p>
          <a:p>
            <a:r>
              <a:rPr lang="en-US" b="1" dirty="0"/>
              <a:t>Slide 6: What aspects may be most important for your venture </a:t>
            </a:r>
            <a:endParaRPr lang="en-US" dirty="0">
              <a:cs typeface="Calibri"/>
            </a:endParaRPr>
          </a:p>
          <a:p>
            <a:r>
              <a:rPr lang="en-US" dirty="0"/>
              <a:t>The most important aspects will be understanding the current status quo, partnerships, stakeholders, and resources, including human resources and financial resources. Per Martin and Osberg (2015), a social entrepreneur must understand what is in order to describe what could be. Therefore, a clear vision will be necessary. A clear vision will also entice potential partners and stakeholders to become involved. Per Shi and Johnson (2014), engagement begins with the understanding </a:t>
            </a:r>
            <a:r>
              <a:rPr lang="en-US" dirty="0" err="1"/>
              <a:t>tha</a:t>
            </a:r>
            <a:r>
              <a:rPr lang="en-US" dirty="0"/>
              <a:t> people need a reason to invest their time and energy into an issue. Therefore, it must be communicated that the conditions of the issue are no longer acceptable (Shi &amp; Johnson, 2014). This can be done by clearly communicating the problem and providing a clear vision and goals that need to be met to drive the vision, making it a reality. Having a community engagement plan in place can help organize efforts and allow you to seek out diverse groups and consider all the different sectors of society that may have an interest in being involved (University of Kansas, </a:t>
            </a:r>
            <a:r>
              <a:rPr lang="en-US" dirty="0" err="1"/>
              <a:t>n.d.a</a:t>
            </a:r>
            <a:r>
              <a:rPr lang="en-US" dirty="0"/>
              <a:t>). Also fully understanding the related costs and expenses will be useful. Creating a budget will provide a clear picture of where your resources come from and how they are being used and aid in reaching goals (</a:t>
            </a:r>
            <a:r>
              <a:rPr lang="en-US" dirty="0" err="1"/>
              <a:t>Univeristy</a:t>
            </a:r>
            <a:r>
              <a:rPr lang="en-US" dirty="0"/>
              <a:t> of </a:t>
            </a:r>
            <a:r>
              <a:rPr lang="en-US" dirty="0" err="1"/>
              <a:t>Kanas,n.d.b</a:t>
            </a:r>
            <a:r>
              <a:rPr lang="en-US" dirty="0"/>
              <a:t>). Last, having a plan for evaluating efforts will add value to the venture in the long run. Per McKenzie, Neiger, and Thackeray (2017), the primary purpose of evaluation is to assess and improve quality and determine and measure effectiveness, which can result to the continuous improvement of the venture and its related activities, goals and objectives.</a:t>
            </a:r>
            <a:endParaRPr lang="en-US" dirty="0">
              <a:cs typeface="Calibri"/>
            </a:endParaRPr>
          </a:p>
          <a:p>
            <a:endParaRPr lang="en-US" b="1"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E7EA40EE-74D9-478C-A8A3-21B4E0FC66C8}" type="slidenum">
              <a:rPr lang="en-US"/>
              <a:t>6</a:t>
            </a:fld>
            <a:endParaRPr lang="en-US"/>
          </a:p>
        </p:txBody>
      </p:sp>
    </p:spTree>
    <p:extLst>
      <p:ext uri="{BB962C8B-B14F-4D97-AF65-F5344CB8AC3E}">
        <p14:creationId xmlns:p14="http://schemas.microsoft.com/office/powerpoint/2010/main" val="705829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by </a:t>
            </a:r>
            <a:r>
              <a:rPr lang="en-US" dirty="0">
                <a:hlinkClick r:id="rId3"/>
              </a:rPr>
              <a:t>Maurojr83</a:t>
            </a:r>
            <a:r>
              <a:rPr lang="en-US" dirty="0"/>
              <a:t> from </a:t>
            </a:r>
            <a:r>
              <a:rPr lang="en-US" dirty="0">
                <a:hlinkClick r:id="rId4"/>
              </a:rPr>
              <a:t>Pixabay</a:t>
            </a:r>
            <a:r>
              <a:rPr lang="en-US" dirty="0"/>
              <a:t> </a:t>
            </a:r>
          </a:p>
          <a:p>
            <a:r>
              <a:rPr lang="en-US" b="1" dirty="0"/>
              <a:t>Slide 7: Partners and stakeholders you have identified</a:t>
            </a:r>
            <a:endParaRPr lang="en-US" dirty="0">
              <a:cs typeface="Calibri"/>
            </a:endParaRPr>
          </a:p>
          <a:p>
            <a:r>
              <a:rPr lang="en-US" dirty="0"/>
              <a:t>The stakeholder of a single mother could be anyone who has experienced or is currently experiencing single motherhood. Those who would derive the most benefit from this venture would be single mothers who have children under the age of 18 that they provide support for to gain perspective on needs of single mothers during these current times. Those who have had experiences of being a single mother, yet their children are now adults or they have since found a dedicated partner can still provide insight into the challenges they faced when raising their children.</a:t>
            </a:r>
            <a:endParaRPr lang="en-US" dirty="0">
              <a:cs typeface="Calibri"/>
            </a:endParaRPr>
          </a:p>
          <a:p>
            <a:br>
              <a:rPr lang="en-US" dirty="0">
                <a:cs typeface="+mn-lt"/>
              </a:rPr>
            </a:br>
            <a:r>
              <a:rPr lang="en-US" dirty="0"/>
              <a:t>One particular government institution that could provide a useful partnership would be the local school board, as the children spend much of their time at school. Partnering with the schools could put children and mothers in a position to receive support from teachers and staff to better serve the community of single mothers and their children.</a:t>
            </a:r>
            <a:endParaRPr lang="en-US" dirty="0">
              <a:cs typeface="Calibri" panose="020F0502020204030204"/>
            </a:endParaRPr>
          </a:p>
          <a:p>
            <a:r>
              <a:rPr lang="en-US" dirty="0"/>
              <a:t>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E7EA40EE-74D9-478C-A8A3-21B4E0FC66C8}" type="slidenum">
              <a:rPr lang="en-US"/>
              <a:t>7</a:t>
            </a:fld>
            <a:endParaRPr lang="en-US"/>
          </a:p>
        </p:txBody>
      </p:sp>
    </p:spTree>
    <p:extLst>
      <p:ext uri="{BB962C8B-B14F-4D97-AF65-F5344CB8AC3E}">
        <p14:creationId xmlns:p14="http://schemas.microsoft.com/office/powerpoint/2010/main" val="2868967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rawpixel.com </a:t>
            </a:r>
            <a:r>
              <a:rPr lang="en-US" dirty="0"/>
              <a:t>from </a:t>
            </a:r>
            <a:r>
              <a:rPr lang="en-US" b="1" dirty="0">
                <a:hlinkClick r:id="rId4"/>
              </a:rPr>
              <a:t>Pexels</a:t>
            </a:r>
            <a:endParaRPr lang="en-US"/>
          </a:p>
          <a:p>
            <a:r>
              <a:rPr lang="en-US" b="1" dirty="0"/>
              <a:t>Slide 8: Key points from your stakeholder interview</a:t>
            </a:r>
            <a:endParaRPr lang="en-US" dirty="0">
              <a:cs typeface="Calibri"/>
            </a:endParaRPr>
          </a:p>
          <a:p>
            <a:r>
              <a:rPr lang="en-US" dirty="0"/>
              <a:t>I reached out to six mothers who had experienced single motherhood in the past or currently. Three mothers responded. One mother was a single mother for seven years and one was a single mother for six years. These women became single mothers after their child's birth. The third mother was a single mother for the first 18 months of her child's life. All mothers now have a dedicated partner to help them in raising their child(ren). One mother now has grown children. Therefore, each mother provided a unique perspective.</a:t>
            </a:r>
            <a:endParaRPr lang="en-US" dirty="0">
              <a:cs typeface="Calibri"/>
            </a:endParaRPr>
          </a:p>
          <a:p>
            <a:br>
              <a:rPr lang="en-US" dirty="0"/>
            </a:br>
            <a:endParaRPr lang="en-US" dirty="0"/>
          </a:p>
          <a:p>
            <a:r>
              <a:rPr lang="en-US" dirty="0"/>
              <a:t>Overall, there were a few recurring themes. These themes included challenges of finding a work, life, family balance, financial challenges, and the challenges faced by children not having two full time parents.</a:t>
            </a:r>
            <a:endParaRPr lang="en-US" dirty="0">
              <a:cs typeface="Calibri" panose="020F0502020204030204"/>
            </a:endParaRPr>
          </a:p>
          <a:p>
            <a:br>
              <a:rPr lang="en-US" dirty="0"/>
            </a:br>
            <a:endParaRPr lang="en-US" dirty="0"/>
          </a:p>
          <a:p>
            <a:r>
              <a:rPr lang="en-US" dirty="0"/>
              <a:t>Work life balance was mentioned by each mother, as they each felt a responsibility to work and provide for their child’s needs.</a:t>
            </a:r>
            <a:r>
              <a:rPr lang="en-US" b="1" dirty="0"/>
              <a:t> </a:t>
            </a:r>
            <a:r>
              <a:rPr lang="en-US" dirty="0"/>
              <a:t>As parenting is not meant to be a one person job, these women had to learn how to juggle the responsibilities of parenting and taking care of a household on their own. These mothers mentioned tasks such as getting her children to school, practices, preparing meals, scheduling doctors appointments, all while working full time, paying bills, and trying to keep her head above water. One mother managed all these responsibilities while also attending college classes. </a:t>
            </a:r>
            <a:endParaRPr lang="en-US" dirty="0">
              <a:cs typeface="Calibri"/>
            </a:endParaRPr>
          </a:p>
          <a:p>
            <a:br>
              <a:rPr lang="en-US" dirty="0"/>
            </a:br>
            <a:endParaRPr lang="en-US" dirty="0"/>
          </a:p>
          <a:p>
            <a:r>
              <a:rPr lang="en-US" dirty="0"/>
              <a:t>One mother cited that the father provided informal child support, while the other two mothers had court ordered child support. One mother claimed that the process itself was not difficult, however she felt it did not yield the support need. At one time the court had ordered the child’s father to pay approximately $120 a month, while the mother had to cover all other expenses. It was also stated that if the child support had been an immediate at the time, she would have not had enough to cover costs, as enforcement was a lengthy process. Another mother cited that she wanted to provide for her children in ‘a dignified way’, by providing for her child without government assistance by being ‘on the system’.</a:t>
            </a:r>
            <a:endParaRPr lang="en-US" dirty="0">
              <a:cs typeface="Calibri" panose="020F0502020204030204"/>
            </a:endParaRPr>
          </a:p>
          <a:p>
            <a:br>
              <a:rPr lang="en-US" dirty="0"/>
            </a:br>
            <a:endParaRPr lang="en-US" dirty="0"/>
          </a:p>
          <a:p>
            <a:r>
              <a:rPr lang="en-US" dirty="0"/>
              <a:t>Community and social support was also an underlying theme. All mothers cited that family and friends acted as child care providers when they had to work on weekend or evenings. Friends were also a way to relax, as one mother stated she would have not felt like a ‘real person’ without being able to take time to spend with her friends, as a place of comfort and support. </a:t>
            </a:r>
          </a:p>
          <a:p>
            <a:r>
              <a:rPr lang="en-US" dirty="0"/>
              <a:t>Last, these mothers spoke of challenges that their child faced. One mother stated that her child suffered from separation anxiety, as most of his time, before preschool, was spent with her. The other mothers spoke about their children not having equal amounts of time with both parents and their children seeing other children have two full time parents.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E7EA40EE-74D9-478C-A8A3-21B4E0FC66C8}" type="slidenum">
              <a:rPr lang="en-US"/>
              <a:t>8</a:t>
            </a:fld>
            <a:endParaRPr lang="en-US"/>
          </a:p>
        </p:txBody>
      </p:sp>
    </p:spTree>
    <p:extLst>
      <p:ext uri="{BB962C8B-B14F-4D97-AF65-F5344CB8AC3E}">
        <p14:creationId xmlns:p14="http://schemas.microsoft.com/office/powerpoint/2010/main" val="1917776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Flora Westbrook </a:t>
            </a:r>
            <a:r>
              <a:rPr lang="en-US" dirty="0"/>
              <a:t>from </a:t>
            </a:r>
            <a:r>
              <a:rPr lang="en-US" b="1" dirty="0">
                <a:hlinkClick r:id="rId4"/>
              </a:rPr>
              <a:t>Pexels</a:t>
            </a:r>
            <a:endParaRPr lang="en-US">
              <a:cs typeface="Calibri" panose="020F0502020204030204"/>
            </a:endParaRPr>
          </a:p>
          <a:p>
            <a:r>
              <a:rPr lang="en-US" b="1"/>
              <a:t>Slide 9: Policy field analysis</a:t>
            </a:r>
            <a:endParaRPr lang="en-US"/>
          </a:p>
          <a:p>
            <a:r>
              <a:rPr lang="en-US" dirty="0"/>
              <a:t>A policy field analysis helps social entrepreneurs systematically understand who key stakeholders are and the power and resources they have (Barreiro &amp; Stone, 2013). The policy fields are federal, state, and local structures that work among and build relationship with people, organizations, and institutions within a certain area (Barreiro &amp; Stone, 2013).</a:t>
            </a:r>
          </a:p>
          <a:p>
            <a:endParaRPr lang="en-US" dirty="0"/>
          </a:p>
          <a:p>
            <a:r>
              <a:rPr lang="en-US" dirty="0"/>
              <a:t>This policy field analysis takes a closer look on the challenges faced by single mother families and the resources and funding that is set in place to help with these issues, especially that of financial stability. Analyzing the policy fields that help improve and those that do not improve the issue will be important to understand when determining how to best approach the solution to addressing single motherhood challenges. </a:t>
            </a:r>
          </a:p>
          <a:p>
            <a:endParaRPr lang="en-US" b="1" dirty="0">
              <a:cs typeface="Calibri"/>
            </a:endParaRPr>
          </a:p>
        </p:txBody>
      </p:sp>
      <p:sp>
        <p:nvSpPr>
          <p:cNvPr id="4" name="Slide Number Placeholder 3"/>
          <p:cNvSpPr>
            <a:spLocks noGrp="1"/>
          </p:cNvSpPr>
          <p:nvPr>
            <p:ph type="sldNum" sz="quarter" idx="5"/>
          </p:nvPr>
        </p:nvSpPr>
        <p:spPr/>
        <p:txBody>
          <a:bodyPr/>
          <a:lstStyle/>
          <a:p>
            <a:fld id="{4F3E2143-D7BE-47E1-8932-77890F77701C}" type="slidenum">
              <a:rPr lang="en-US"/>
              <a:t>9</a:t>
            </a:fld>
            <a:endParaRPr lang="en-US"/>
          </a:p>
        </p:txBody>
      </p:sp>
    </p:spTree>
    <p:extLst>
      <p:ext uri="{BB962C8B-B14F-4D97-AF65-F5344CB8AC3E}">
        <p14:creationId xmlns:p14="http://schemas.microsoft.com/office/powerpoint/2010/main" val="3623086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11/3/2019</a:t>
            </a:fld>
            <a:endParaRPr lang="en-US"/>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089846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32B432-ACDA-4023-A761-2BAB76577B62}" type="datetime1">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241094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11/3/2019</a:t>
            </a:fld>
            <a:endParaRPr lang="en-US"/>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778630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186D26-FA5F-4637-B602-B7C2DC34CFD4}" type="datetime1">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141186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A7F15D8-96D1-4781-BC50-CA8A088B2FE4}" type="datetime1">
              <a:rPr lang="en-US" smtClean="0"/>
              <a:t>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654602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A96C99-B8F8-4528-BD05-0E16E943DC09}" type="datetime1">
              <a:rPr lang="en-US" smtClean="0"/>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932390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7290221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11/3/2019</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584676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11/3/2019</a:t>
            </a:fld>
            <a:endParaRPr lang="en-US"/>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634209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F40B7-36AB-4376-BE14-EF7004D79BB9}" type="datetime1">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6610917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87CAB8-DCAE-46A5-AADA-B3FAD11A54E0}" type="datetime1">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106591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11/3/2019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F6FA2B21-3FCD-4721-B95C-427943F61125}" type="datetime1">
              <a:rPr lang="en-US" smtClean="0"/>
              <a:t>11/3/2019</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1000">
                <a:solidFill>
                  <a:schemeClr val="tx1">
                    <a:lumMod val="85000"/>
                    <a:lumOff val="15000"/>
                  </a:schemeClr>
                </a:solidFill>
              </a:defRPr>
            </a:lvl1pPr>
          </a:lstStyle>
          <a:p>
            <a:endParaRPr lang="en-US"/>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159233460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696" r:id="rId5"/>
    <p:sldLayoutId id="2147483702" r:id="rId6"/>
    <p:sldLayoutId id="2147483703" r:id="rId7"/>
    <p:sldLayoutId id="2147483693" r:id="rId8"/>
    <p:sldLayoutId id="2147483694" r:id="rId9"/>
    <p:sldLayoutId id="2147483695" r:id="rId10"/>
    <p:sldLayoutId id="2147483697"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CBC506-92C5-4287-BED5-12E276109639}"/>
              </a:ext>
            </a:extLst>
          </p:cNvPr>
          <p:cNvPicPr>
            <a:picLocks noChangeAspect="1"/>
          </p:cNvPicPr>
          <p:nvPr/>
        </p:nvPicPr>
        <p:blipFill rotWithShape="1">
          <a:blip r:embed="rId3"/>
          <a:srcRect t="8537"/>
          <a:stretch/>
        </p:blipFill>
        <p:spPr>
          <a:xfrm>
            <a:off x="20" y="10"/>
            <a:ext cx="12191979" cy="6857990"/>
          </a:xfrm>
          <a:prstGeom prst="rect">
            <a:avLst/>
          </a:prstGeom>
        </p:spPr>
      </p:pic>
      <p:sp>
        <p:nvSpPr>
          <p:cNvPr id="5" name="Rectangle 4">
            <a:extLst>
              <a:ext uri="{FF2B5EF4-FFF2-40B4-BE49-F238E27FC236}">
                <a16:creationId xmlns:a16="http://schemas.microsoft.com/office/drawing/2014/main" id="{739624EA-FF9C-4E84-89B5-348BC0515A5C}"/>
              </a:ext>
            </a:extLst>
          </p:cNvPr>
          <p:cNvSpPr/>
          <p:nvPr/>
        </p:nvSpPr>
        <p:spPr>
          <a:xfrm>
            <a:off x="621104" y="1807234"/>
            <a:ext cx="5520902" cy="33642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771944" y="1889941"/>
            <a:ext cx="10295979" cy="1947207"/>
          </a:xfrm>
        </p:spPr>
        <p:txBody>
          <a:bodyPr>
            <a:noAutofit/>
          </a:bodyPr>
          <a:lstStyle/>
          <a:p>
            <a:r>
              <a:rPr lang="en-US" sz="4000" cap="all" dirty="0">
                <a:latin typeface="Courier New"/>
                <a:ea typeface="FangSong"/>
                <a:cs typeface="Courier New"/>
              </a:rPr>
              <a:t>SOCIAL VENTURE </a:t>
            </a:r>
            <a:br>
              <a:rPr lang="en-US" sz="4000" cap="all" dirty="0">
                <a:latin typeface="Courier New"/>
                <a:ea typeface="FangSong"/>
                <a:cs typeface="Courier New"/>
              </a:rPr>
            </a:br>
            <a:r>
              <a:rPr lang="en-US" sz="4000" cap="all" dirty="0">
                <a:latin typeface="Courier New"/>
                <a:ea typeface="FangSong"/>
                <a:cs typeface="Courier New"/>
              </a:rPr>
              <a:t>FEASIBILITY </a:t>
            </a:r>
            <a:br>
              <a:rPr lang="en-US" sz="4000" cap="all" dirty="0">
                <a:latin typeface="Courier New"/>
                <a:ea typeface="FangSong"/>
                <a:cs typeface="Courier New"/>
              </a:rPr>
            </a:br>
            <a:r>
              <a:rPr lang="en-US" sz="4000" cap="all" dirty="0">
                <a:latin typeface="Courier New"/>
                <a:ea typeface="FangSong"/>
                <a:cs typeface="Courier New"/>
              </a:rPr>
              <a:t>PLAN</a:t>
            </a:r>
            <a:endParaRPr lang="en-US" cap="all" dirty="0">
              <a:cs typeface="Courier New"/>
            </a:endParaRPr>
          </a:p>
        </p:txBody>
      </p:sp>
      <p:sp>
        <p:nvSpPr>
          <p:cNvPr id="3" name="Subtitle 2"/>
          <p:cNvSpPr>
            <a:spLocks noGrp="1"/>
          </p:cNvSpPr>
          <p:nvPr>
            <p:ph type="subTitle" idx="1"/>
          </p:nvPr>
        </p:nvSpPr>
        <p:spPr>
          <a:xfrm>
            <a:off x="988508" y="3487338"/>
            <a:ext cx="4775075" cy="559656"/>
          </a:xfrm>
        </p:spPr>
        <p:txBody>
          <a:bodyPr vert="horz" lIns="91440" tIns="45720" rIns="91440" bIns="45720" rtlCol="0" anchor="t">
            <a:noAutofit/>
          </a:bodyPr>
          <a:lstStyle/>
          <a:p>
            <a:pPr>
              <a:lnSpc>
                <a:spcPct val="100000"/>
              </a:lnSpc>
              <a:spcBef>
                <a:spcPts val="400"/>
              </a:spcBef>
              <a:spcAft>
                <a:spcPts val="600"/>
              </a:spcAft>
            </a:pPr>
            <a:endParaRPr lang="en-US" sz="1800" dirty="0">
              <a:latin typeface="Courier New"/>
              <a:cs typeface="Calibri"/>
            </a:endParaRPr>
          </a:p>
          <a:p>
            <a:pPr>
              <a:lnSpc>
                <a:spcPct val="100000"/>
              </a:lnSpc>
              <a:spcBef>
                <a:spcPts val="400"/>
              </a:spcBef>
              <a:spcAft>
                <a:spcPts val="600"/>
              </a:spcAft>
            </a:pPr>
            <a:r>
              <a:rPr lang="en-US" sz="1800" dirty="0">
                <a:latin typeface="Courier New"/>
                <a:cs typeface="Calibri"/>
              </a:rPr>
              <a:t>Amanda Tatum</a:t>
            </a:r>
          </a:p>
          <a:p>
            <a:pPr>
              <a:lnSpc>
                <a:spcPct val="100000"/>
              </a:lnSpc>
              <a:spcBef>
                <a:spcPts val="400"/>
              </a:spcBef>
              <a:spcAft>
                <a:spcPts val="600"/>
              </a:spcAft>
            </a:pPr>
            <a:r>
              <a:rPr lang="en-US" sz="1800" dirty="0">
                <a:latin typeface="Courier New"/>
                <a:cs typeface="Calibri"/>
              </a:rPr>
              <a:t>Walden University</a:t>
            </a:r>
          </a:p>
        </p:txBody>
      </p:sp>
    </p:spTree>
    <p:extLst>
      <p:ext uri="{BB962C8B-B14F-4D97-AF65-F5344CB8AC3E}">
        <p14:creationId xmlns:p14="http://schemas.microsoft.com/office/powerpoint/2010/main" val="3199259780"/>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56BEF-BA01-4665-A647-D471732656BA}"/>
              </a:ext>
            </a:extLst>
          </p:cNvPr>
          <p:cNvSpPr>
            <a:spLocks noGrp="1"/>
          </p:cNvSpPr>
          <p:nvPr>
            <p:ph type="title"/>
          </p:nvPr>
        </p:nvSpPr>
        <p:spPr>
          <a:xfrm>
            <a:off x="648929" y="629266"/>
            <a:ext cx="3651467" cy="1676603"/>
          </a:xfrm>
        </p:spPr>
        <p:txBody>
          <a:bodyPr>
            <a:normAutofit/>
          </a:bodyPr>
          <a:lstStyle/>
          <a:p>
            <a:r>
              <a:rPr lang="en-US">
                <a:latin typeface="Garamond"/>
                <a:cs typeface="Calibri Light"/>
              </a:rPr>
              <a:t>Policy Field Analysis Cont'd</a:t>
            </a:r>
            <a:endParaRPr lang="en-US">
              <a:latin typeface="Garamond"/>
            </a:endParaRPr>
          </a:p>
        </p:txBody>
      </p:sp>
      <p:sp>
        <p:nvSpPr>
          <p:cNvPr id="3" name="Content Placeholder 2">
            <a:extLst>
              <a:ext uri="{FF2B5EF4-FFF2-40B4-BE49-F238E27FC236}">
                <a16:creationId xmlns:a16="http://schemas.microsoft.com/office/drawing/2014/main" id="{1AA315A0-98B5-4A17-ABB8-81EB59927356}"/>
              </a:ext>
            </a:extLst>
          </p:cNvPr>
          <p:cNvSpPr>
            <a:spLocks noGrp="1"/>
          </p:cNvSpPr>
          <p:nvPr>
            <p:ph idx="1"/>
          </p:nvPr>
        </p:nvSpPr>
        <p:spPr>
          <a:xfrm>
            <a:off x="648931" y="2438400"/>
            <a:ext cx="3493316" cy="4116098"/>
          </a:xfrm>
        </p:spPr>
        <p:txBody>
          <a:bodyPr vert="horz" lIns="91440" tIns="45720" rIns="91440" bIns="45720" rtlCol="0" anchor="t">
            <a:normAutofit/>
          </a:bodyPr>
          <a:lstStyle/>
          <a:p>
            <a:r>
              <a:rPr lang="en-US" sz="2000">
                <a:latin typeface="Garamond"/>
                <a:cs typeface="Times New Roman"/>
              </a:rPr>
              <a:t>T</a:t>
            </a:r>
            <a:r>
              <a:rPr lang="en-US" sz="2400">
                <a:latin typeface="Garamond"/>
                <a:cs typeface="Times New Roman"/>
              </a:rPr>
              <a:t>he policy field analysis includes understanding the following:</a:t>
            </a:r>
            <a:endParaRPr lang="en-US" sz="2400">
              <a:latin typeface="Garamond"/>
              <a:cs typeface="Calibri"/>
            </a:endParaRPr>
          </a:p>
          <a:p>
            <a:pPr lvl="1"/>
            <a:r>
              <a:rPr lang="en-US" sz="2000">
                <a:latin typeface="Garamond"/>
                <a:cs typeface="Calibri"/>
              </a:rPr>
              <a:t>Policy domain</a:t>
            </a:r>
          </a:p>
          <a:p>
            <a:pPr lvl="1"/>
            <a:r>
              <a:rPr lang="en-US" sz="2000">
                <a:latin typeface="Garamond"/>
                <a:cs typeface="Calibri"/>
              </a:rPr>
              <a:t>Stakeholders</a:t>
            </a:r>
            <a:endParaRPr lang="en-US"/>
          </a:p>
          <a:p>
            <a:pPr lvl="1"/>
            <a:r>
              <a:rPr lang="en-US" sz="2000">
                <a:latin typeface="Garamond"/>
                <a:cs typeface="Calibri"/>
              </a:rPr>
              <a:t>Laws/Regulations</a:t>
            </a:r>
            <a:endParaRPr lang="en-US"/>
          </a:p>
          <a:p>
            <a:pPr lvl="1"/>
            <a:r>
              <a:rPr lang="en-US" sz="2000" dirty="0">
                <a:latin typeface="Garamond"/>
                <a:cs typeface="Calibri"/>
              </a:rPr>
              <a:t>Administrative Authority</a:t>
            </a:r>
          </a:p>
          <a:p>
            <a:pPr lvl="1"/>
            <a:r>
              <a:rPr lang="en-US" sz="2000" dirty="0">
                <a:latin typeface="Garamond"/>
                <a:cs typeface="Calibri"/>
              </a:rPr>
              <a:t>Funding</a:t>
            </a:r>
          </a:p>
          <a:p>
            <a:pPr lvl="1"/>
            <a:r>
              <a:rPr lang="en-US" sz="2000" dirty="0">
                <a:latin typeface="Garamond"/>
                <a:cs typeface="Calibri"/>
              </a:rPr>
              <a:t>Local Networks</a:t>
            </a:r>
          </a:p>
        </p:txBody>
      </p:sp>
      <p:pic>
        <p:nvPicPr>
          <p:cNvPr id="4" name="Picture 4" descr="A pink and purple sunset&#10;&#10;Description generated with high confidence">
            <a:extLst>
              <a:ext uri="{FF2B5EF4-FFF2-40B4-BE49-F238E27FC236}">
                <a16:creationId xmlns:a16="http://schemas.microsoft.com/office/drawing/2014/main" id="{05E0763D-80CB-4209-AD73-8B927E1A672B}"/>
              </a:ext>
            </a:extLst>
          </p:cNvPr>
          <p:cNvPicPr>
            <a:picLocks noChangeAspect="1"/>
          </p:cNvPicPr>
          <p:nvPr/>
        </p:nvPicPr>
        <p:blipFill rotWithShape="1">
          <a:blip r:embed="rId3"/>
          <a:srcRect l="13797" r="14342" b="1"/>
          <a:stretch/>
        </p:blipFill>
        <p:spPr>
          <a:xfrm>
            <a:off x="4639056" y="10"/>
            <a:ext cx="7552944" cy="6857990"/>
          </a:xfrm>
          <a:prstGeom prst="rect">
            <a:avLst/>
          </a:prstGeom>
          <a:effectLst/>
        </p:spPr>
      </p:pic>
    </p:spTree>
    <p:extLst>
      <p:ext uri="{BB962C8B-B14F-4D97-AF65-F5344CB8AC3E}">
        <p14:creationId xmlns:p14="http://schemas.microsoft.com/office/powerpoint/2010/main" val="806391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A3A9A-DA78-4367-A632-8AD838BEB447}"/>
              </a:ext>
            </a:extLst>
          </p:cNvPr>
          <p:cNvSpPr>
            <a:spLocks noGrp="1"/>
          </p:cNvSpPr>
          <p:nvPr>
            <p:ph type="title"/>
          </p:nvPr>
        </p:nvSpPr>
        <p:spPr>
          <a:xfrm>
            <a:off x="648929" y="629266"/>
            <a:ext cx="3651467" cy="1676603"/>
          </a:xfrm>
        </p:spPr>
        <p:txBody>
          <a:bodyPr>
            <a:normAutofit/>
          </a:bodyPr>
          <a:lstStyle/>
          <a:p>
            <a:r>
              <a:rPr lang="en-US">
                <a:latin typeface="Garamond"/>
                <a:cs typeface="Calibri Light"/>
              </a:rPr>
              <a:t>Competitive Forces</a:t>
            </a:r>
            <a:endParaRPr lang="en-US">
              <a:latin typeface="Garamond"/>
            </a:endParaRPr>
          </a:p>
        </p:txBody>
      </p:sp>
      <p:sp>
        <p:nvSpPr>
          <p:cNvPr id="3" name="Content Placeholder 2">
            <a:extLst>
              <a:ext uri="{FF2B5EF4-FFF2-40B4-BE49-F238E27FC236}">
                <a16:creationId xmlns:a16="http://schemas.microsoft.com/office/drawing/2014/main" id="{3A7F2FAC-7B86-45F1-9054-752F033FABC7}"/>
              </a:ext>
            </a:extLst>
          </p:cNvPr>
          <p:cNvSpPr>
            <a:spLocks noGrp="1"/>
          </p:cNvSpPr>
          <p:nvPr>
            <p:ph idx="1"/>
          </p:nvPr>
        </p:nvSpPr>
        <p:spPr>
          <a:xfrm>
            <a:off x="648931" y="2610928"/>
            <a:ext cx="3651466" cy="3785419"/>
          </a:xfrm>
        </p:spPr>
        <p:txBody>
          <a:bodyPr vert="horz" lIns="91440" tIns="45720" rIns="91440" bIns="45720" rtlCol="0" anchor="t">
            <a:normAutofit/>
          </a:bodyPr>
          <a:lstStyle/>
          <a:p>
            <a:r>
              <a:rPr lang="en-US" sz="2400" dirty="0">
                <a:latin typeface="Garamond"/>
                <a:cs typeface="Times New Roman"/>
              </a:rPr>
              <a:t>Porters forces are all relevant to social ventures</a:t>
            </a:r>
            <a:endParaRPr lang="en-US" sz="2400">
              <a:latin typeface="Garamond"/>
              <a:cs typeface="Calibri" panose="020F0502020204030204"/>
            </a:endParaRPr>
          </a:p>
          <a:p>
            <a:pPr lvl="1"/>
            <a:r>
              <a:rPr lang="en-US" dirty="0">
                <a:latin typeface="Garamond"/>
                <a:cs typeface="Times New Roman"/>
              </a:rPr>
              <a:t>Barriers to New Entrants</a:t>
            </a:r>
          </a:p>
          <a:p>
            <a:pPr lvl="1"/>
            <a:r>
              <a:rPr lang="en-US" dirty="0">
                <a:latin typeface="Garamond"/>
                <a:cs typeface="Times New Roman"/>
              </a:rPr>
              <a:t>Industry Competitors</a:t>
            </a:r>
          </a:p>
          <a:p>
            <a:pPr lvl="1"/>
            <a:r>
              <a:rPr lang="en-US" dirty="0">
                <a:latin typeface="Garamond"/>
                <a:cs typeface="Times New Roman"/>
              </a:rPr>
              <a:t>Substitutes</a:t>
            </a:r>
          </a:p>
          <a:p>
            <a:pPr lvl="1"/>
            <a:r>
              <a:rPr lang="en-US" dirty="0">
                <a:latin typeface="Garamond"/>
                <a:cs typeface="Times New Roman"/>
              </a:rPr>
              <a:t>Power of Suppliers</a:t>
            </a:r>
          </a:p>
          <a:p>
            <a:pPr lvl="1"/>
            <a:r>
              <a:rPr lang="en-US" dirty="0">
                <a:latin typeface="Garamond"/>
                <a:cs typeface="Times New Roman"/>
              </a:rPr>
              <a:t>Power of Buyers</a:t>
            </a:r>
          </a:p>
          <a:p>
            <a:pPr marL="457200" lvl="1" indent="0">
              <a:buNone/>
            </a:pPr>
            <a:endParaRPr lang="en-US" sz="1800">
              <a:latin typeface="Garamond"/>
              <a:cs typeface="Times New Roman"/>
            </a:endParaRPr>
          </a:p>
          <a:p>
            <a:endParaRPr lang="en-US" sz="1800">
              <a:latin typeface="Calibri" panose="020F0502020204030204"/>
              <a:cs typeface="Calibri"/>
            </a:endParaRPr>
          </a:p>
        </p:txBody>
      </p:sp>
      <p:pic>
        <p:nvPicPr>
          <p:cNvPr id="4" name="Picture 4" descr="A girl in a grassy field&#10;&#10;Description generated with very high confidence">
            <a:extLst>
              <a:ext uri="{FF2B5EF4-FFF2-40B4-BE49-F238E27FC236}">
                <a16:creationId xmlns:a16="http://schemas.microsoft.com/office/drawing/2014/main" id="{6EE08F0F-0FC1-44DC-966A-46185B10D4BE}"/>
              </a:ext>
            </a:extLst>
          </p:cNvPr>
          <p:cNvPicPr>
            <a:picLocks noChangeAspect="1"/>
          </p:cNvPicPr>
          <p:nvPr/>
        </p:nvPicPr>
        <p:blipFill rotWithShape="1">
          <a:blip r:embed="rId3"/>
          <a:srcRect l="6857" r="19904"/>
          <a:stretch/>
        </p:blipFill>
        <p:spPr>
          <a:xfrm>
            <a:off x="4639056" y="10"/>
            <a:ext cx="7552944" cy="6857990"/>
          </a:xfrm>
          <a:prstGeom prst="rect">
            <a:avLst/>
          </a:prstGeom>
          <a:effectLst/>
        </p:spPr>
      </p:pic>
    </p:spTree>
    <p:extLst>
      <p:ext uri="{BB962C8B-B14F-4D97-AF65-F5344CB8AC3E}">
        <p14:creationId xmlns:p14="http://schemas.microsoft.com/office/powerpoint/2010/main" val="3554463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A44C9-692C-4485-B369-D83FD33E7913}"/>
              </a:ext>
            </a:extLst>
          </p:cNvPr>
          <p:cNvSpPr>
            <a:spLocks noGrp="1"/>
          </p:cNvSpPr>
          <p:nvPr>
            <p:ph type="title"/>
          </p:nvPr>
        </p:nvSpPr>
        <p:spPr>
          <a:xfrm>
            <a:off x="8139533" y="226700"/>
            <a:ext cx="3651467" cy="1676603"/>
          </a:xfrm>
        </p:spPr>
        <p:txBody>
          <a:bodyPr>
            <a:normAutofit/>
          </a:bodyPr>
          <a:lstStyle/>
          <a:p>
            <a:r>
              <a:rPr lang="en-US">
                <a:latin typeface="Garamond"/>
                <a:cs typeface="Calibri Light"/>
              </a:rPr>
              <a:t>Model for Change</a:t>
            </a:r>
            <a:endParaRPr lang="en-US">
              <a:latin typeface="Garamond"/>
            </a:endParaRPr>
          </a:p>
        </p:txBody>
      </p:sp>
      <p:sp>
        <p:nvSpPr>
          <p:cNvPr id="3" name="Content Placeholder 2">
            <a:extLst>
              <a:ext uri="{FF2B5EF4-FFF2-40B4-BE49-F238E27FC236}">
                <a16:creationId xmlns:a16="http://schemas.microsoft.com/office/drawing/2014/main" id="{CA77C558-176E-4AE1-AD27-29377DA8C6AF}"/>
              </a:ext>
            </a:extLst>
          </p:cNvPr>
          <p:cNvSpPr>
            <a:spLocks noGrp="1"/>
          </p:cNvSpPr>
          <p:nvPr>
            <p:ph idx="1"/>
          </p:nvPr>
        </p:nvSpPr>
        <p:spPr>
          <a:xfrm>
            <a:off x="8139535" y="2150853"/>
            <a:ext cx="3651466" cy="3785419"/>
          </a:xfrm>
        </p:spPr>
        <p:txBody>
          <a:bodyPr vert="horz" lIns="91440" tIns="45720" rIns="91440" bIns="45720" rtlCol="0" anchor="t">
            <a:noAutofit/>
          </a:bodyPr>
          <a:lstStyle/>
          <a:p>
            <a:r>
              <a:rPr lang="en-US" sz="2000" dirty="0">
                <a:latin typeface="Garamond"/>
                <a:cs typeface="Calibri"/>
              </a:rPr>
              <a:t>Building equilibrium-shifting models</a:t>
            </a:r>
            <a:endParaRPr lang="en-US" sz="2000">
              <a:latin typeface="Garamond"/>
              <a:cs typeface="Calibri"/>
            </a:endParaRPr>
          </a:p>
          <a:p>
            <a:r>
              <a:rPr lang="en-US" sz="2000" dirty="0">
                <a:latin typeface="Garamond"/>
                <a:cs typeface="Calibri"/>
              </a:rPr>
              <a:t>A business model simply put, “describes the rationale of how an organization creates, delivers, and captures value.” </a:t>
            </a:r>
          </a:p>
          <a:p>
            <a:r>
              <a:rPr lang="en-US" sz="2000" dirty="0">
                <a:latin typeface="Garamond"/>
                <a:cs typeface="Calibri"/>
              </a:rPr>
              <a:t>Creating a story using the Business Model Canvas </a:t>
            </a:r>
          </a:p>
          <a:p>
            <a:r>
              <a:rPr lang="en-US" sz="2000" dirty="0">
                <a:latin typeface="Garamond"/>
                <a:cs typeface="Calibri"/>
              </a:rPr>
              <a:t>FREE as a business model</a:t>
            </a:r>
            <a:endParaRPr lang="en-US" sz="2000">
              <a:latin typeface="Garamond"/>
              <a:cs typeface="Calibri"/>
            </a:endParaRPr>
          </a:p>
          <a:p>
            <a:pPr lvl="1"/>
            <a:r>
              <a:rPr lang="en-US" sz="2000" dirty="0">
                <a:latin typeface="Garamond"/>
                <a:cs typeface="Calibri"/>
              </a:rPr>
              <a:t>Aspects of both the Advertising and 'Freemium' models</a:t>
            </a:r>
          </a:p>
          <a:p>
            <a:pPr marL="457200" lvl="1" indent="0">
              <a:buNone/>
            </a:pPr>
            <a:endParaRPr lang="en-US" sz="1800" dirty="0">
              <a:latin typeface="Garamond"/>
              <a:cs typeface="Calibri"/>
            </a:endParaRPr>
          </a:p>
          <a:p>
            <a:pPr marL="457200" lvl="1" indent="0">
              <a:buNone/>
            </a:pPr>
            <a:endParaRPr lang="en-US" sz="1800" dirty="0">
              <a:latin typeface="Garamond"/>
              <a:cs typeface="Calibri"/>
            </a:endParaRPr>
          </a:p>
          <a:p>
            <a:pPr marL="457200" lvl="1" indent="0">
              <a:buNone/>
            </a:pPr>
            <a:endParaRPr lang="en-US" sz="1800" dirty="0">
              <a:latin typeface="Garamond"/>
              <a:cs typeface="Calibri"/>
            </a:endParaRPr>
          </a:p>
        </p:txBody>
      </p:sp>
      <p:pic>
        <p:nvPicPr>
          <p:cNvPr id="4" name="Picture 4" descr="A computer sitting on top of a table&#10;&#10;Description generated with very high confidence">
            <a:extLst>
              <a:ext uri="{FF2B5EF4-FFF2-40B4-BE49-F238E27FC236}">
                <a16:creationId xmlns:a16="http://schemas.microsoft.com/office/drawing/2014/main" id="{FAAABB6F-9CF5-4841-8A5D-1CB4F89F1ABD}"/>
              </a:ext>
            </a:extLst>
          </p:cNvPr>
          <p:cNvPicPr>
            <a:picLocks noChangeAspect="1"/>
          </p:cNvPicPr>
          <p:nvPr/>
        </p:nvPicPr>
        <p:blipFill rotWithShape="1">
          <a:blip r:embed="rId3"/>
          <a:srcRect l="11674" r="15088"/>
          <a:stretch/>
        </p:blipFill>
        <p:spPr>
          <a:xfrm>
            <a:off x="-4831" y="10"/>
            <a:ext cx="7552944" cy="6857990"/>
          </a:xfrm>
          <a:prstGeom prst="rect">
            <a:avLst/>
          </a:prstGeom>
          <a:effectLst/>
        </p:spPr>
      </p:pic>
    </p:spTree>
    <p:extLst>
      <p:ext uri="{BB962C8B-B14F-4D97-AF65-F5344CB8AC3E}">
        <p14:creationId xmlns:p14="http://schemas.microsoft.com/office/powerpoint/2010/main" val="825802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A44C9-692C-4485-B369-D83FD33E7913}"/>
              </a:ext>
            </a:extLst>
          </p:cNvPr>
          <p:cNvSpPr>
            <a:spLocks noGrp="1"/>
          </p:cNvSpPr>
          <p:nvPr>
            <p:ph type="title"/>
          </p:nvPr>
        </p:nvSpPr>
        <p:spPr>
          <a:xfrm>
            <a:off x="648929" y="629266"/>
            <a:ext cx="3651467" cy="1676603"/>
          </a:xfrm>
        </p:spPr>
        <p:txBody>
          <a:bodyPr>
            <a:normAutofit/>
          </a:bodyPr>
          <a:lstStyle/>
          <a:p>
            <a:r>
              <a:rPr lang="en-US" sz="3700">
                <a:latin typeface="Garamond"/>
                <a:cs typeface="Calibri Light"/>
              </a:rPr>
              <a:t>Model for Change: Elements</a:t>
            </a:r>
            <a:endParaRPr lang="en-US" sz="3700">
              <a:latin typeface="Garamond"/>
            </a:endParaRPr>
          </a:p>
        </p:txBody>
      </p:sp>
      <p:sp>
        <p:nvSpPr>
          <p:cNvPr id="3" name="Content Placeholder 2">
            <a:extLst>
              <a:ext uri="{FF2B5EF4-FFF2-40B4-BE49-F238E27FC236}">
                <a16:creationId xmlns:a16="http://schemas.microsoft.com/office/drawing/2014/main" id="{CA77C558-176E-4AE1-AD27-29377DA8C6AF}"/>
              </a:ext>
            </a:extLst>
          </p:cNvPr>
          <p:cNvSpPr>
            <a:spLocks noGrp="1"/>
          </p:cNvSpPr>
          <p:nvPr>
            <p:ph idx="1"/>
          </p:nvPr>
        </p:nvSpPr>
        <p:spPr>
          <a:xfrm>
            <a:off x="648931" y="2438400"/>
            <a:ext cx="3651466" cy="3785419"/>
          </a:xfrm>
        </p:spPr>
        <p:txBody>
          <a:bodyPr vert="horz" lIns="91440" tIns="45720" rIns="91440" bIns="45720" rtlCol="0">
            <a:normAutofit/>
          </a:bodyPr>
          <a:lstStyle/>
          <a:p>
            <a:r>
              <a:rPr lang="en-US" sz="1800">
                <a:latin typeface="Garamond"/>
                <a:cs typeface="Times New Roman"/>
              </a:rPr>
              <a:t>Primary Mission - provide resources to single mothers and their children to promote self-sufficiency and a sense of community</a:t>
            </a:r>
          </a:p>
          <a:p>
            <a:r>
              <a:rPr lang="en-US" sz="1800">
                <a:latin typeface="Garamond"/>
                <a:cs typeface="Times New Roman"/>
              </a:rPr>
              <a:t>Customers</a:t>
            </a:r>
          </a:p>
          <a:p>
            <a:r>
              <a:rPr lang="en-US" sz="1800">
                <a:latin typeface="Garamond"/>
                <a:cs typeface="Times New Roman"/>
              </a:rPr>
              <a:t>Funding &amp; Profit Generation</a:t>
            </a:r>
          </a:p>
          <a:p>
            <a:r>
              <a:rPr lang="en-US" sz="1800">
                <a:latin typeface="Garamond"/>
                <a:cs typeface="Times New Roman"/>
              </a:rPr>
              <a:t>Services</a:t>
            </a:r>
          </a:p>
          <a:p>
            <a:r>
              <a:rPr lang="en-US" sz="1800">
                <a:latin typeface="Garamond"/>
                <a:cs typeface="Times New Roman"/>
              </a:rPr>
              <a:t>Partners</a:t>
            </a:r>
          </a:p>
          <a:p>
            <a:r>
              <a:rPr lang="en-US" sz="1800">
                <a:latin typeface="Garamond"/>
                <a:cs typeface="Times New Roman"/>
              </a:rPr>
              <a:t>Key Resources</a:t>
            </a:r>
          </a:p>
          <a:p>
            <a:endParaRPr lang="en-US" sz="1800">
              <a:latin typeface="Garamond"/>
              <a:cs typeface="Calibri"/>
            </a:endParaRPr>
          </a:p>
          <a:p>
            <a:pPr marL="457200" lvl="1" indent="0">
              <a:buNone/>
            </a:pPr>
            <a:endParaRPr lang="en-US" sz="1800" dirty="0">
              <a:latin typeface="Garamond"/>
              <a:cs typeface="Calibri"/>
            </a:endParaRPr>
          </a:p>
          <a:p>
            <a:pPr marL="457200" lvl="1" indent="0">
              <a:buNone/>
            </a:pPr>
            <a:endParaRPr lang="en-US" sz="1800" dirty="0">
              <a:latin typeface="Garamond"/>
              <a:cs typeface="Calibri"/>
            </a:endParaRPr>
          </a:p>
          <a:p>
            <a:pPr marL="457200" lvl="1" indent="0">
              <a:buNone/>
            </a:pPr>
            <a:endParaRPr lang="en-US" sz="1800" dirty="0">
              <a:latin typeface="Garamond"/>
              <a:cs typeface="Calibri"/>
            </a:endParaRPr>
          </a:p>
        </p:txBody>
      </p:sp>
      <p:pic>
        <p:nvPicPr>
          <p:cNvPr id="5" name="Picture 5" descr="A person posing for a picture&#10;&#10;Description generated with very high confidence">
            <a:extLst>
              <a:ext uri="{FF2B5EF4-FFF2-40B4-BE49-F238E27FC236}">
                <a16:creationId xmlns:a16="http://schemas.microsoft.com/office/drawing/2014/main" id="{9379447C-B5C1-49F0-9882-DB13F1CA2128}"/>
              </a:ext>
            </a:extLst>
          </p:cNvPr>
          <p:cNvPicPr>
            <a:picLocks noChangeAspect="1"/>
          </p:cNvPicPr>
          <p:nvPr/>
        </p:nvPicPr>
        <p:blipFill rotWithShape="1">
          <a:blip r:embed="rId3"/>
          <a:srcRect l="11344" r="15417"/>
          <a:stretch/>
        </p:blipFill>
        <p:spPr>
          <a:xfrm>
            <a:off x="4639056" y="10"/>
            <a:ext cx="7552944" cy="6857990"/>
          </a:xfrm>
          <a:prstGeom prst="rect">
            <a:avLst/>
          </a:prstGeom>
          <a:effectLst/>
        </p:spPr>
      </p:pic>
    </p:spTree>
    <p:extLst>
      <p:ext uri="{BB962C8B-B14F-4D97-AF65-F5344CB8AC3E}">
        <p14:creationId xmlns:p14="http://schemas.microsoft.com/office/powerpoint/2010/main" val="784615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17800-4B44-449A-AEFF-256926FD2B8E}"/>
              </a:ext>
            </a:extLst>
          </p:cNvPr>
          <p:cNvSpPr>
            <a:spLocks noGrp="1"/>
          </p:cNvSpPr>
          <p:nvPr>
            <p:ph type="title"/>
          </p:nvPr>
        </p:nvSpPr>
        <p:spPr>
          <a:xfrm>
            <a:off x="648929" y="629266"/>
            <a:ext cx="3651467" cy="1676603"/>
          </a:xfrm>
        </p:spPr>
        <p:txBody>
          <a:bodyPr>
            <a:normAutofit/>
          </a:bodyPr>
          <a:lstStyle/>
          <a:p>
            <a:r>
              <a:rPr lang="en-US" sz="4800" dirty="0">
                <a:latin typeface="Garamond"/>
                <a:cs typeface="Calibri Light"/>
              </a:rPr>
              <a:t>Scalability</a:t>
            </a:r>
            <a:endParaRPr lang="en-US" sz="4800" dirty="0">
              <a:latin typeface="Garamond"/>
            </a:endParaRPr>
          </a:p>
        </p:txBody>
      </p:sp>
      <p:sp>
        <p:nvSpPr>
          <p:cNvPr id="3" name="Content Placeholder 2">
            <a:extLst>
              <a:ext uri="{FF2B5EF4-FFF2-40B4-BE49-F238E27FC236}">
                <a16:creationId xmlns:a16="http://schemas.microsoft.com/office/drawing/2014/main" id="{CC1A4D8C-AF9C-496C-93D9-9C97573AD513}"/>
              </a:ext>
            </a:extLst>
          </p:cNvPr>
          <p:cNvSpPr>
            <a:spLocks noGrp="1"/>
          </p:cNvSpPr>
          <p:nvPr>
            <p:ph idx="1"/>
          </p:nvPr>
        </p:nvSpPr>
        <p:spPr>
          <a:xfrm>
            <a:off x="332629" y="2035834"/>
            <a:ext cx="4269692" cy="4504286"/>
          </a:xfrm>
        </p:spPr>
        <p:txBody>
          <a:bodyPr vert="horz" lIns="91440" tIns="45720" rIns="91440" bIns="45720" rtlCol="0" anchor="t">
            <a:normAutofit/>
          </a:bodyPr>
          <a:lstStyle/>
          <a:p>
            <a:r>
              <a:rPr lang="en-US" dirty="0">
                <a:latin typeface="Garamond"/>
                <a:cs typeface="Calibri" panose="020F0502020204030204"/>
              </a:rPr>
              <a:t>Creating a scaling strategy using the Five R's:</a:t>
            </a:r>
          </a:p>
          <a:p>
            <a:pPr lvl="1"/>
            <a:r>
              <a:rPr lang="en-US" sz="2800" dirty="0">
                <a:latin typeface="Garamond"/>
                <a:cs typeface="Calibri" panose="020F0502020204030204"/>
              </a:rPr>
              <a:t>Readiness</a:t>
            </a:r>
          </a:p>
          <a:p>
            <a:pPr lvl="1"/>
            <a:r>
              <a:rPr lang="en-US" sz="2800" dirty="0">
                <a:latin typeface="Garamond"/>
                <a:cs typeface="Calibri" panose="020F0502020204030204"/>
              </a:rPr>
              <a:t>Receptivity</a:t>
            </a:r>
          </a:p>
          <a:p>
            <a:pPr lvl="1"/>
            <a:r>
              <a:rPr lang="en-US" sz="2800" dirty="0">
                <a:latin typeface="Garamond"/>
                <a:cs typeface="Calibri" panose="020F0502020204030204"/>
              </a:rPr>
              <a:t>Resources</a:t>
            </a:r>
          </a:p>
          <a:p>
            <a:pPr lvl="1"/>
            <a:r>
              <a:rPr lang="en-US" sz="2800" dirty="0">
                <a:latin typeface="Garamond"/>
                <a:cs typeface="Calibri" panose="020F0502020204030204"/>
              </a:rPr>
              <a:t>Risks</a:t>
            </a:r>
          </a:p>
          <a:p>
            <a:pPr lvl="1"/>
            <a:r>
              <a:rPr lang="en-US" sz="2800" dirty="0">
                <a:latin typeface="Garamond"/>
                <a:cs typeface="Calibri" panose="020F0502020204030204"/>
              </a:rPr>
              <a:t>Returns</a:t>
            </a:r>
          </a:p>
          <a:p>
            <a:endParaRPr lang="en-US" sz="1800">
              <a:cs typeface="Calibri"/>
            </a:endParaRPr>
          </a:p>
        </p:txBody>
      </p:sp>
      <p:pic>
        <p:nvPicPr>
          <p:cNvPr id="4" name="Picture 4" descr="A picture containing indoor, table, sitting, black&#10;&#10;Description generated with very high confidence">
            <a:extLst>
              <a:ext uri="{FF2B5EF4-FFF2-40B4-BE49-F238E27FC236}">
                <a16:creationId xmlns:a16="http://schemas.microsoft.com/office/drawing/2014/main" id="{E27D3F40-2918-4D35-AEC6-50A307000674}"/>
              </a:ext>
            </a:extLst>
          </p:cNvPr>
          <p:cNvPicPr>
            <a:picLocks noChangeAspect="1"/>
          </p:cNvPicPr>
          <p:nvPr/>
        </p:nvPicPr>
        <p:blipFill rotWithShape="1">
          <a:blip r:embed="rId3"/>
          <a:srcRect r="13546" b="1"/>
          <a:stretch/>
        </p:blipFill>
        <p:spPr>
          <a:xfrm>
            <a:off x="4639056" y="10"/>
            <a:ext cx="7552944" cy="6857990"/>
          </a:xfrm>
          <a:prstGeom prst="rect">
            <a:avLst/>
          </a:prstGeom>
          <a:effectLst/>
        </p:spPr>
      </p:pic>
    </p:spTree>
    <p:extLst>
      <p:ext uri="{BB962C8B-B14F-4D97-AF65-F5344CB8AC3E}">
        <p14:creationId xmlns:p14="http://schemas.microsoft.com/office/powerpoint/2010/main" val="501316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5601A-F1B4-4EF4-8A4D-A324D2711F22}"/>
              </a:ext>
            </a:extLst>
          </p:cNvPr>
          <p:cNvSpPr>
            <a:spLocks noGrp="1"/>
          </p:cNvSpPr>
          <p:nvPr>
            <p:ph type="title"/>
          </p:nvPr>
        </p:nvSpPr>
        <p:spPr>
          <a:xfrm>
            <a:off x="8153910" y="212323"/>
            <a:ext cx="3651467" cy="1676603"/>
          </a:xfrm>
        </p:spPr>
        <p:txBody>
          <a:bodyPr>
            <a:normAutofit/>
          </a:bodyPr>
          <a:lstStyle/>
          <a:p>
            <a:r>
              <a:rPr lang="en-US" sz="4800">
                <a:latin typeface="Garamond"/>
                <a:cs typeface="Calibri Light"/>
              </a:rPr>
              <a:t>Viability</a:t>
            </a:r>
            <a:endParaRPr lang="en-US" sz="4800">
              <a:latin typeface="Garamond"/>
            </a:endParaRPr>
          </a:p>
        </p:txBody>
      </p:sp>
      <p:sp>
        <p:nvSpPr>
          <p:cNvPr id="3" name="Content Placeholder 2">
            <a:extLst>
              <a:ext uri="{FF2B5EF4-FFF2-40B4-BE49-F238E27FC236}">
                <a16:creationId xmlns:a16="http://schemas.microsoft.com/office/drawing/2014/main" id="{FE93280C-8539-4D9A-8C6E-E62F08268E2E}"/>
              </a:ext>
            </a:extLst>
          </p:cNvPr>
          <p:cNvSpPr>
            <a:spLocks noGrp="1"/>
          </p:cNvSpPr>
          <p:nvPr>
            <p:ph idx="1"/>
          </p:nvPr>
        </p:nvSpPr>
        <p:spPr>
          <a:xfrm>
            <a:off x="8153912" y="1877683"/>
            <a:ext cx="3651466" cy="3785419"/>
          </a:xfrm>
        </p:spPr>
        <p:txBody>
          <a:bodyPr vert="horz" lIns="91440" tIns="45720" rIns="91440" bIns="45720" rtlCol="0" anchor="t">
            <a:noAutofit/>
          </a:bodyPr>
          <a:lstStyle/>
          <a:p>
            <a:r>
              <a:rPr lang="en-US">
                <a:latin typeface="Garamond"/>
                <a:ea typeface="+mn-lt"/>
                <a:cs typeface="+mn-lt"/>
              </a:rPr>
              <a:t>“</a:t>
            </a:r>
            <a:r>
              <a:rPr lang="en-US">
                <a:latin typeface="Garamond"/>
                <a:cs typeface="Calibri"/>
              </a:rPr>
              <a:t>T</a:t>
            </a:r>
            <a:r>
              <a:rPr lang="en-US">
                <a:latin typeface="Garamond"/>
                <a:cs typeface="Times New Roman"/>
              </a:rPr>
              <a:t>he ability to succeed or be sustained.”</a:t>
            </a:r>
            <a:endParaRPr lang="en-US">
              <a:latin typeface="Garamond"/>
              <a:cs typeface="Calibri"/>
            </a:endParaRPr>
          </a:p>
          <a:p>
            <a:r>
              <a:rPr lang="en-US">
                <a:latin typeface="Garamond"/>
                <a:cs typeface="Calibri"/>
              </a:rPr>
              <a:t>Vision</a:t>
            </a:r>
          </a:p>
          <a:p>
            <a:r>
              <a:rPr lang="en-US">
                <a:latin typeface="Garamond"/>
                <a:cs typeface="Calibri"/>
              </a:rPr>
              <a:t>Skills</a:t>
            </a:r>
          </a:p>
          <a:p>
            <a:r>
              <a:rPr lang="en-US">
                <a:latin typeface="Garamond"/>
                <a:cs typeface="Calibri"/>
              </a:rPr>
              <a:t>Incentives</a:t>
            </a:r>
          </a:p>
          <a:p>
            <a:r>
              <a:rPr lang="en-US">
                <a:latin typeface="Garamond"/>
                <a:cs typeface="Calibri"/>
              </a:rPr>
              <a:t>Resources</a:t>
            </a:r>
          </a:p>
          <a:p>
            <a:r>
              <a:rPr lang="en-US">
                <a:latin typeface="Garamond"/>
                <a:cs typeface="Calibri"/>
              </a:rPr>
              <a:t>Action Plan</a:t>
            </a:r>
          </a:p>
          <a:p>
            <a:pPr marL="0" indent="0">
              <a:buNone/>
            </a:pPr>
            <a:endParaRPr lang="en-US" sz="1800">
              <a:latin typeface="Garamond"/>
              <a:cs typeface="Calibri"/>
            </a:endParaRPr>
          </a:p>
        </p:txBody>
      </p:sp>
      <p:pic>
        <p:nvPicPr>
          <p:cNvPr id="4" name="Picture 4" descr="A picture containing outdoor, person, little, grass&#10;&#10;Description generated with very high confidence">
            <a:extLst>
              <a:ext uri="{FF2B5EF4-FFF2-40B4-BE49-F238E27FC236}">
                <a16:creationId xmlns:a16="http://schemas.microsoft.com/office/drawing/2014/main" id="{4B4D20F7-18D2-4D32-AD1C-0FCEB904E739}"/>
              </a:ext>
            </a:extLst>
          </p:cNvPr>
          <p:cNvPicPr>
            <a:picLocks noChangeAspect="1"/>
          </p:cNvPicPr>
          <p:nvPr/>
        </p:nvPicPr>
        <p:blipFill rotWithShape="1">
          <a:blip r:embed="rId3"/>
          <a:srcRect l="6704" r="20058"/>
          <a:stretch/>
        </p:blipFill>
        <p:spPr>
          <a:xfrm>
            <a:off x="-4831" y="10"/>
            <a:ext cx="7552944" cy="6857990"/>
          </a:xfrm>
          <a:prstGeom prst="rect">
            <a:avLst/>
          </a:prstGeom>
          <a:effectLst/>
        </p:spPr>
      </p:pic>
    </p:spTree>
    <p:extLst>
      <p:ext uri="{BB962C8B-B14F-4D97-AF65-F5344CB8AC3E}">
        <p14:creationId xmlns:p14="http://schemas.microsoft.com/office/powerpoint/2010/main" val="3746749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5994B-615A-48A6-93BA-5ED7D5E199D6}"/>
              </a:ext>
            </a:extLst>
          </p:cNvPr>
          <p:cNvSpPr>
            <a:spLocks noGrp="1"/>
          </p:cNvSpPr>
          <p:nvPr>
            <p:ph type="title"/>
          </p:nvPr>
        </p:nvSpPr>
        <p:spPr>
          <a:xfrm>
            <a:off x="648929" y="629266"/>
            <a:ext cx="3651467" cy="1676603"/>
          </a:xfrm>
        </p:spPr>
        <p:txBody>
          <a:bodyPr>
            <a:normAutofit/>
          </a:bodyPr>
          <a:lstStyle/>
          <a:p>
            <a:r>
              <a:rPr lang="en-US" sz="4400">
                <a:latin typeface="Garamond"/>
                <a:cs typeface="Calibri Light"/>
              </a:rPr>
              <a:t>Measuring Impact</a:t>
            </a:r>
            <a:endParaRPr lang="en-US" sz="4400">
              <a:latin typeface="Garamond"/>
            </a:endParaRPr>
          </a:p>
        </p:txBody>
      </p:sp>
      <p:sp>
        <p:nvSpPr>
          <p:cNvPr id="3" name="Content Placeholder 2">
            <a:extLst>
              <a:ext uri="{FF2B5EF4-FFF2-40B4-BE49-F238E27FC236}">
                <a16:creationId xmlns:a16="http://schemas.microsoft.com/office/drawing/2014/main" id="{2B4B0DBB-D4A6-4CF6-9B74-0D4AE1D596DC}"/>
              </a:ext>
            </a:extLst>
          </p:cNvPr>
          <p:cNvSpPr>
            <a:spLocks noGrp="1"/>
          </p:cNvSpPr>
          <p:nvPr>
            <p:ph idx="1"/>
          </p:nvPr>
        </p:nvSpPr>
        <p:spPr>
          <a:xfrm>
            <a:off x="490780" y="2294626"/>
            <a:ext cx="3651466" cy="3785419"/>
          </a:xfrm>
        </p:spPr>
        <p:txBody>
          <a:bodyPr vert="horz" lIns="91440" tIns="45720" rIns="91440" bIns="45720" rtlCol="0" anchor="t">
            <a:normAutofit/>
          </a:bodyPr>
          <a:lstStyle/>
          <a:p>
            <a:r>
              <a:rPr lang="en-US" dirty="0">
                <a:latin typeface="Garamond"/>
                <a:cs typeface="Calibri"/>
              </a:rPr>
              <a:t>Logic Model Framework</a:t>
            </a:r>
          </a:p>
          <a:p>
            <a:pPr lvl="1"/>
            <a:r>
              <a:rPr lang="en-US" sz="2800" dirty="0">
                <a:latin typeface="Garamond"/>
                <a:cs typeface="Calibri"/>
              </a:rPr>
              <a:t>Assumptions</a:t>
            </a:r>
          </a:p>
          <a:p>
            <a:pPr lvl="1"/>
            <a:r>
              <a:rPr lang="en-US" sz="2800" dirty="0">
                <a:latin typeface="Garamond"/>
                <a:cs typeface="Calibri"/>
              </a:rPr>
              <a:t>Resources</a:t>
            </a:r>
          </a:p>
          <a:p>
            <a:pPr lvl="1"/>
            <a:r>
              <a:rPr lang="en-US" sz="2800" dirty="0">
                <a:latin typeface="Garamond"/>
                <a:cs typeface="Calibri"/>
              </a:rPr>
              <a:t>Activities</a:t>
            </a:r>
          </a:p>
          <a:p>
            <a:pPr lvl="1"/>
            <a:r>
              <a:rPr lang="en-US" sz="2800" dirty="0">
                <a:latin typeface="Garamond"/>
                <a:cs typeface="Calibri"/>
              </a:rPr>
              <a:t>Outputs</a:t>
            </a:r>
          </a:p>
          <a:p>
            <a:pPr lvl="1"/>
            <a:r>
              <a:rPr lang="en-US" sz="2800" dirty="0">
                <a:latin typeface="Garamond"/>
                <a:cs typeface="Calibri"/>
              </a:rPr>
              <a:t>Outcomes/Impact</a:t>
            </a:r>
          </a:p>
        </p:txBody>
      </p:sp>
      <p:pic>
        <p:nvPicPr>
          <p:cNvPr id="4" name="Picture 4" descr="A picture containing measure, object, yellow, board&#10;&#10;Description generated with very high confidence">
            <a:extLst>
              <a:ext uri="{FF2B5EF4-FFF2-40B4-BE49-F238E27FC236}">
                <a16:creationId xmlns:a16="http://schemas.microsoft.com/office/drawing/2014/main" id="{DFCF6CDA-ED7F-4BB4-AC99-93F1529B0F2F}"/>
              </a:ext>
            </a:extLst>
          </p:cNvPr>
          <p:cNvPicPr>
            <a:picLocks noChangeAspect="1"/>
          </p:cNvPicPr>
          <p:nvPr/>
        </p:nvPicPr>
        <p:blipFill rotWithShape="1">
          <a:blip r:embed="rId3"/>
          <a:srcRect t="18631" r="-1" b="558"/>
          <a:stretch/>
        </p:blipFill>
        <p:spPr>
          <a:xfrm>
            <a:off x="4639056" y="10"/>
            <a:ext cx="7552944" cy="6857990"/>
          </a:xfrm>
          <a:prstGeom prst="rect">
            <a:avLst/>
          </a:prstGeom>
          <a:effectLst/>
        </p:spPr>
      </p:pic>
    </p:spTree>
    <p:extLst>
      <p:ext uri="{BB962C8B-B14F-4D97-AF65-F5344CB8AC3E}">
        <p14:creationId xmlns:p14="http://schemas.microsoft.com/office/powerpoint/2010/main" val="1476156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FD462-E02E-4C82-AB51-EDE89907DBE6}"/>
              </a:ext>
            </a:extLst>
          </p:cNvPr>
          <p:cNvSpPr>
            <a:spLocks noGrp="1"/>
          </p:cNvSpPr>
          <p:nvPr>
            <p:ph type="title"/>
          </p:nvPr>
        </p:nvSpPr>
        <p:spPr>
          <a:xfrm>
            <a:off x="648929" y="629266"/>
            <a:ext cx="3651467" cy="1676603"/>
          </a:xfrm>
        </p:spPr>
        <p:txBody>
          <a:bodyPr>
            <a:normAutofit/>
          </a:bodyPr>
          <a:lstStyle/>
          <a:p>
            <a:r>
              <a:rPr lang="en-US" sz="4800">
                <a:latin typeface="Garamond"/>
                <a:cs typeface="Calibri Light"/>
              </a:rPr>
              <a:t>Potential</a:t>
            </a:r>
            <a:r>
              <a:rPr lang="en-US" sz="4400">
                <a:latin typeface="Garamond"/>
                <a:cs typeface="Calibri Light"/>
              </a:rPr>
              <a:t> Consequences</a:t>
            </a:r>
            <a:endParaRPr lang="en-US" sz="4400">
              <a:latin typeface="Garamond"/>
            </a:endParaRPr>
          </a:p>
        </p:txBody>
      </p:sp>
      <p:sp>
        <p:nvSpPr>
          <p:cNvPr id="3" name="Content Placeholder 2">
            <a:extLst>
              <a:ext uri="{FF2B5EF4-FFF2-40B4-BE49-F238E27FC236}">
                <a16:creationId xmlns:a16="http://schemas.microsoft.com/office/drawing/2014/main" id="{769C291E-3BC6-482A-A1C1-59B6E9A0ECF4}"/>
              </a:ext>
            </a:extLst>
          </p:cNvPr>
          <p:cNvSpPr>
            <a:spLocks noGrp="1"/>
          </p:cNvSpPr>
          <p:nvPr>
            <p:ph idx="1"/>
          </p:nvPr>
        </p:nvSpPr>
        <p:spPr>
          <a:xfrm>
            <a:off x="648931" y="2438400"/>
            <a:ext cx="3651466" cy="3785419"/>
          </a:xfrm>
        </p:spPr>
        <p:txBody>
          <a:bodyPr vert="horz" lIns="91440" tIns="45720" rIns="91440" bIns="45720" rtlCol="0" anchor="t">
            <a:normAutofit/>
          </a:bodyPr>
          <a:lstStyle/>
          <a:p>
            <a:r>
              <a:rPr lang="en-US">
                <a:latin typeface="Garamond"/>
                <a:cs typeface="Calibri"/>
              </a:rPr>
              <a:t>Lack of skills and resources </a:t>
            </a:r>
          </a:p>
          <a:p>
            <a:pPr lvl="1"/>
            <a:r>
              <a:rPr lang="en-US" sz="2800">
                <a:latin typeface="Garamond"/>
                <a:cs typeface="Calibri"/>
              </a:rPr>
              <a:t>Low awareness</a:t>
            </a:r>
          </a:p>
          <a:p>
            <a:pPr lvl="1"/>
            <a:r>
              <a:rPr lang="en-US" sz="2800">
                <a:latin typeface="Garamond"/>
                <a:cs typeface="Calibri"/>
              </a:rPr>
              <a:t>Low traffic</a:t>
            </a:r>
          </a:p>
          <a:p>
            <a:pPr lvl="1"/>
            <a:r>
              <a:rPr lang="en-US" sz="2800">
                <a:latin typeface="Garamond"/>
                <a:cs typeface="Calibri"/>
              </a:rPr>
              <a:t>Lack of engagement</a:t>
            </a:r>
          </a:p>
        </p:txBody>
      </p:sp>
      <p:pic>
        <p:nvPicPr>
          <p:cNvPr id="4" name="Picture 4" descr="A view of a city street in front of a window&#10;&#10;Description generated with high confidence">
            <a:extLst>
              <a:ext uri="{FF2B5EF4-FFF2-40B4-BE49-F238E27FC236}">
                <a16:creationId xmlns:a16="http://schemas.microsoft.com/office/drawing/2014/main" id="{5E9945E2-CB3C-484C-95B3-7248DB770B44}"/>
              </a:ext>
            </a:extLst>
          </p:cNvPr>
          <p:cNvPicPr>
            <a:picLocks noChangeAspect="1"/>
          </p:cNvPicPr>
          <p:nvPr/>
        </p:nvPicPr>
        <p:blipFill rotWithShape="1">
          <a:blip r:embed="rId3"/>
          <a:srcRect l="9754" r="17008"/>
          <a:stretch/>
        </p:blipFill>
        <p:spPr>
          <a:xfrm>
            <a:off x="4639056" y="10"/>
            <a:ext cx="7552944" cy="6857990"/>
          </a:xfrm>
          <a:prstGeom prst="rect">
            <a:avLst/>
          </a:prstGeom>
          <a:effectLst/>
        </p:spPr>
      </p:pic>
    </p:spTree>
    <p:extLst>
      <p:ext uri="{BB962C8B-B14F-4D97-AF65-F5344CB8AC3E}">
        <p14:creationId xmlns:p14="http://schemas.microsoft.com/office/powerpoint/2010/main" val="2324022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02E7C-A9B4-4A0E-92D3-E14F9F17EFBC}"/>
              </a:ext>
            </a:extLst>
          </p:cNvPr>
          <p:cNvSpPr>
            <a:spLocks noGrp="1"/>
          </p:cNvSpPr>
          <p:nvPr>
            <p:ph type="title"/>
          </p:nvPr>
        </p:nvSpPr>
        <p:spPr>
          <a:xfrm rot="16200000">
            <a:off x="-577969" y="1421860"/>
            <a:ext cx="2593675" cy="1426204"/>
          </a:xfrm>
        </p:spPr>
        <p:txBody>
          <a:bodyPr>
            <a:normAutofit/>
          </a:bodyPr>
          <a:lstStyle/>
          <a:p>
            <a:r>
              <a:rPr lang="en-US" sz="4000" dirty="0">
                <a:latin typeface="Garamond"/>
                <a:cs typeface="Calibri Light"/>
              </a:rPr>
              <a:t>References</a:t>
            </a:r>
            <a:endParaRPr lang="en-US" sz="4000">
              <a:latin typeface="Garamond"/>
            </a:endParaRPr>
          </a:p>
        </p:txBody>
      </p:sp>
      <p:sp>
        <p:nvSpPr>
          <p:cNvPr id="3" name="Content Placeholder 2">
            <a:extLst>
              <a:ext uri="{FF2B5EF4-FFF2-40B4-BE49-F238E27FC236}">
                <a16:creationId xmlns:a16="http://schemas.microsoft.com/office/drawing/2014/main" id="{C29063AB-3847-4278-99E5-6520AB8AE20F}"/>
              </a:ext>
            </a:extLst>
          </p:cNvPr>
          <p:cNvSpPr>
            <a:spLocks noGrp="1"/>
          </p:cNvSpPr>
          <p:nvPr>
            <p:ph idx="1"/>
          </p:nvPr>
        </p:nvSpPr>
        <p:spPr>
          <a:xfrm>
            <a:off x="1327030" y="-287847"/>
            <a:ext cx="10515600" cy="4351338"/>
          </a:xfrm>
        </p:spPr>
        <p:txBody>
          <a:bodyPr vert="horz" lIns="91440" tIns="45720" rIns="91440" bIns="45720" rtlCol="0" anchor="t">
            <a:noAutofit/>
          </a:bodyPr>
          <a:lstStyle/>
          <a:p>
            <a:pPr marL="0" indent="0">
              <a:buNone/>
            </a:pPr>
            <a:endParaRPr lang="en-US" b="1" dirty="0">
              <a:ea typeface="+mn-lt"/>
              <a:cs typeface="+mn-lt"/>
            </a:endParaRPr>
          </a:p>
          <a:p>
            <a:r>
              <a:rPr lang="en-US" sz="1000">
                <a:latin typeface="Garamond"/>
                <a:ea typeface="+mn-lt"/>
                <a:cs typeface="+mn-lt"/>
              </a:rPr>
              <a:t>Agnafors, S., Bladh, M., Svedin, C.G., &amp; Sydsjö, G. (2019). Mental health in young mothers, single mothers, and their children. </a:t>
            </a:r>
            <a:r>
              <a:rPr lang="en-US" sz="1000" i="1">
                <a:latin typeface="Garamond"/>
                <a:ea typeface="+mn-lt"/>
                <a:cs typeface="+mn-lt"/>
              </a:rPr>
              <a:t>BMC Psychiatry</a:t>
            </a:r>
            <a:r>
              <a:rPr lang="en-US" sz="1000">
                <a:latin typeface="Garamond"/>
                <a:ea typeface="+mn-lt"/>
                <a:cs typeface="+mn-lt"/>
              </a:rPr>
              <a:t>, (1), https://doi org.ezp.waldenulibrary.org/10.1186/s12888-019-2082-y</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Barreiro, T. D., &amp; Stone, M. M. (2013). Social entrepreneurship: From issue to viable plan. New York, NY: Business Expert Press. </a:t>
            </a:r>
          </a:p>
          <a:p>
            <a:r>
              <a:rPr lang="en-US" sz="1000">
                <a:latin typeface="Garamond"/>
                <a:ea typeface="+mn-lt"/>
                <a:cs typeface="+mn-lt"/>
              </a:rPr>
              <a:t>Cancian, M., &amp; Meyer, D. R. (2018). Reforming policy for single-parent families to reduce child poverty. RSF: The Russell Sage Foundation Journal of the Social Sciences, 4(2), 91-112. doi:http://dx.doi.org.ezp.waldenulibrary.org/10.7758/RSF.2018.4.2.05 </a:t>
            </a:r>
          </a:p>
          <a:p>
            <a:r>
              <a:rPr lang="en-US" sz="1000">
                <a:latin typeface="Garamond"/>
                <a:ea typeface="+mn-lt"/>
                <a:cs typeface="+mn-lt"/>
              </a:rPr>
              <a:t>Chantrill, C. (n.d.). What is the spending on welfare? Retrieved from https://www.usgovernmentspending.com/welfare_spending</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Dees, J. G., Anderson, B. B., &amp; Wei-Skillern, J. (2004). Scaling social impact. </a:t>
            </a:r>
            <a:r>
              <a:rPr lang="en-US" sz="1000" i="1">
                <a:latin typeface="Garamond"/>
                <a:ea typeface="+mn-lt"/>
                <a:cs typeface="+mn-lt"/>
              </a:rPr>
              <a:t>Stanford Social Innovation Review</a:t>
            </a:r>
            <a:r>
              <a:rPr lang="en-US" sz="1000">
                <a:latin typeface="Garamond"/>
                <a:ea typeface="+mn-lt"/>
                <a:cs typeface="+mn-lt"/>
              </a:rPr>
              <a:t>, 1(4), 24–33. Retrieved from: https://ssir.org/articles/entry/scaling_social_impact.</a:t>
            </a:r>
          </a:p>
          <a:p>
            <a:r>
              <a:rPr lang="en-US" sz="1000">
                <a:latin typeface="Garamond"/>
                <a:ea typeface="+mn-lt"/>
                <a:cs typeface="+mn-lt"/>
              </a:rPr>
              <a:t>Freeman, A. L. (2017). Moving “up and out” together: exploring the mother-child bond in low- income, single-mother-headed families. </a:t>
            </a:r>
            <a:r>
              <a:rPr lang="en-US" sz="1000" i="1">
                <a:latin typeface="Garamond"/>
                <a:ea typeface="+mn-lt"/>
                <a:cs typeface="+mn-lt"/>
              </a:rPr>
              <a:t>Journal of Marriage and Family</a:t>
            </a:r>
            <a:r>
              <a:rPr lang="en-US" sz="1000">
                <a:latin typeface="Garamond"/>
                <a:ea typeface="+mn-lt"/>
                <a:cs typeface="+mn-lt"/>
              </a:rPr>
              <a:t>, (3), 675. https://doi org.ezp.waldenulibrary.org/10.1111/jomf.12378</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FindLaw. (n.d.). Child Support by Court Order. Retrieved from https://family.findlaw.com/child- support/child-support-by-court-order.html</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Lumino, R., Ragozini, G., van Duijn, M., &amp; Vitale, M. P. (2017). A mixed-methods approach for analysing social support and social anchorage of single mothers' networks. </a:t>
            </a:r>
            <a:r>
              <a:rPr lang="en-US" sz="1000" i="1">
                <a:latin typeface="Garamond"/>
                <a:ea typeface="+mn-lt"/>
                <a:cs typeface="+mn-lt"/>
              </a:rPr>
              <a:t>Quality and Quantity</a:t>
            </a:r>
            <a:r>
              <a:rPr lang="en-US" sz="1000">
                <a:latin typeface="Garamond"/>
                <a:ea typeface="+mn-lt"/>
                <a:cs typeface="+mn-lt"/>
              </a:rPr>
              <a:t>, 51(2), 779-797. doi:http://dx.doi.org.ezp.waldenulibrary.org/10.1007/s11135- 016-0439-6 </a:t>
            </a:r>
          </a:p>
          <a:p>
            <a:r>
              <a:rPr lang="en-US" sz="1000">
                <a:latin typeface="Garamond"/>
                <a:ea typeface="+mn-lt"/>
                <a:cs typeface="+mn-lt"/>
              </a:rPr>
              <a:t>Malczyk, B. &amp; Lawson, H. (2017). Parental monitoring, the parent-child relationship and children's academic engagement in mother-headed single-parent families. </a:t>
            </a:r>
            <a:r>
              <a:rPr lang="en-US" sz="1000" i="1">
                <a:latin typeface="Garamond"/>
                <a:ea typeface="+mn-lt"/>
                <a:cs typeface="+mn-lt"/>
              </a:rPr>
              <a:t>Children and Youth Services Review, </a:t>
            </a:r>
            <a:r>
              <a:rPr lang="en-US" sz="1000">
                <a:latin typeface="Garamond"/>
                <a:ea typeface="+mn-lt"/>
                <a:cs typeface="+mn-lt"/>
              </a:rPr>
              <a:t>73 (2017) 274–282. </a:t>
            </a:r>
          </a:p>
          <a:p>
            <a:r>
              <a:rPr lang="en-US" sz="1000">
                <a:latin typeface="Garamond"/>
                <a:ea typeface="+mn-lt"/>
                <a:cs typeface="+mn-lt"/>
              </a:rPr>
              <a:t>Martin, R. L., &amp; Osberg, S. (2015). Getting beyond better: How social entrepreneurship works. Boston, MA: Harvard Business Review Press.</a:t>
            </a:r>
          </a:p>
          <a:p>
            <a:r>
              <a:rPr lang="en-US" sz="1000">
                <a:latin typeface="Garamond"/>
                <a:ea typeface="+mn-lt"/>
                <a:cs typeface="+mn-lt"/>
              </a:rPr>
              <a:t>McKenzie, J. F., Neiger, B. L., &amp; Thackeray, R. (2017). </a:t>
            </a:r>
            <a:r>
              <a:rPr lang="en-US" sz="1000" i="1">
                <a:latin typeface="Garamond"/>
                <a:ea typeface="+mn-lt"/>
                <a:cs typeface="+mn-lt"/>
              </a:rPr>
              <a:t>Planning, implementing, and evaluating health promotion programs: A primer</a:t>
            </a:r>
            <a:r>
              <a:rPr lang="en-US" sz="1000">
                <a:latin typeface="Garamond"/>
                <a:ea typeface="+mn-lt"/>
                <a:cs typeface="+mn-lt"/>
              </a:rPr>
              <a:t> (7th ed.). San Francisco, CA: Pearson </a:t>
            </a:r>
          </a:p>
          <a:p>
            <a:r>
              <a:rPr lang="en-US" sz="1000">
                <a:latin typeface="Garamond"/>
                <a:ea typeface="+mn-lt"/>
                <a:cs typeface="+mn-lt"/>
              </a:rPr>
              <a:t>Osterwalder, A., &amp; Pigneur, Y. (2010). Business Model Generation: A Handbook for Visionaries, Game Changers, and Challengers. Hoboken, NJ: John Wiley &amp; Sons, Inc.</a:t>
            </a:r>
          </a:p>
          <a:p>
            <a:r>
              <a:rPr lang="en-US" sz="1000">
                <a:latin typeface="Garamond"/>
                <a:ea typeface="+mn-lt"/>
                <a:cs typeface="+mn-lt"/>
              </a:rPr>
              <a:t>Sahu, K. (2016). Psychological well-being and quality of parenting among children of single parent family. </a:t>
            </a:r>
            <a:r>
              <a:rPr lang="en-US" sz="1000" i="1">
                <a:latin typeface="Garamond"/>
                <a:ea typeface="+mn-lt"/>
                <a:cs typeface="+mn-lt"/>
              </a:rPr>
              <a:t>Indian Journal of Health &amp; Wellbeing, 7</a:t>
            </a:r>
            <a:r>
              <a:rPr lang="en-US" sz="1000">
                <a:latin typeface="Garamond"/>
                <a:ea typeface="+mn-lt"/>
                <a:cs typeface="+mn-lt"/>
              </a:rPr>
              <a:t>(5), 531–534. Retrieved from https://search- ebscohost-com.ezp.waldenulibrary.org/login.aspx? direct=true&amp;db=a9h&amp;AN=115683944&amp;site=eds-live&amp;scope=site</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Shi, L., &amp; Johnson, J. A. (2014). </a:t>
            </a:r>
            <a:r>
              <a:rPr lang="en-US" sz="1000" i="1">
                <a:latin typeface="Garamond"/>
                <a:ea typeface="+mn-lt"/>
                <a:cs typeface="+mn-lt"/>
              </a:rPr>
              <a:t>Novick and Morrow’s public health administration: Principles for population-based management </a:t>
            </a:r>
            <a:r>
              <a:rPr lang="en-US" sz="1000">
                <a:latin typeface="Garamond"/>
                <a:ea typeface="+mn-lt"/>
                <a:cs typeface="+mn-lt"/>
              </a:rPr>
              <a:t>(3rd ed.). Sudbury, MA: Jones &amp; Bartlett Learning. </a:t>
            </a:r>
          </a:p>
          <a:p>
            <a:r>
              <a:rPr lang="en-US" sz="1000">
                <a:latin typeface="Garamond"/>
                <a:ea typeface="+mn-lt"/>
                <a:cs typeface="+mn-lt"/>
              </a:rPr>
              <a:t>Viability. (2019). Merriam-Webster's Online Dictionary. Retrieved from https://www.merriam-webster.com/dictionary/viability</a:t>
            </a:r>
          </a:p>
          <a:p>
            <a:r>
              <a:rPr lang="en-US" sz="1000">
                <a:latin typeface="Garamond"/>
                <a:ea typeface="+mn-lt"/>
                <a:cs typeface="+mn-lt"/>
              </a:rPr>
              <a:t>U.S. Department of Agriculture. (n.d.b). Special Supplemental Nutrition Program for Women, Infants, and Children (WIC). Retrieved from https://www.fns.usda.gov/wic</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U.S. Department of Agriculture. (n.d.b). Supplemental Nutrition Assistance Program (SNAP). Retrieved from https://www.fns.usda.gov/snap/supplemental-nutrition-assistance-program</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United Way of St. Johns County. (n.d.). What we do. Retrieved from https://unitedway-sjc.org/what- we-do/</a:t>
            </a:r>
          </a:p>
          <a:p>
            <a:r>
              <a:rPr lang="en-US" sz="1000">
                <a:latin typeface="Garamond"/>
                <a:ea typeface="+mn-lt"/>
                <a:cs typeface="+mn-lt"/>
              </a:rPr>
              <a:t>University of Kansas. (n.d.a). Chapter 7-Section 2: Promoting Participation Among Diverse Groups. Retrieved https://ctb.ku.edu/en/table-of-contents/participation/encouraging- involvement/diverse-partcipation/main</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University of Kansas. (n.d.b). Chapter 43-Section 1: Planning and Writing an Annual Budget. Retrieved from https://ctb.ku.edu/en/table-of-contents/finances/managing- finances/annual-budget/main</a:t>
            </a:r>
            <a:r>
              <a:rPr lang="en-US" sz="1000" u="sng" dirty="0">
                <a:latin typeface="Garamond"/>
                <a:ea typeface="+mn-lt"/>
                <a:cs typeface="+mn-lt"/>
              </a:rPr>
              <a:t> </a:t>
            </a:r>
            <a:endParaRPr lang="en-US" sz="1000">
              <a:latin typeface="Garamond"/>
              <a:ea typeface="+mn-lt"/>
              <a:cs typeface="+mn-lt"/>
            </a:endParaRPr>
          </a:p>
          <a:p>
            <a:r>
              <a:rPr lang="en-US" sz="1000">
                <a:latin typeface="Garamond"/>
                <a:ea typeface="+mn-lt"/>
                <a:cs typeface="+mn-lt"/>
              </a:rPr>
              <a:t>Weissberg, R. P. (2019). Promoting the Social and Emotional Learning of Millions of School Children. </a:t>
            </a:r>
            <a:r>
              <a:rPr lang="en-US" sz="1000" i="1">
                <a:latin typeface="Garamond"/>
                <a:ea typeface="+mn-lt"/>
                <a:cs typeface="+mn-lt"/>
              </a:rPr>
              <a:t>Perspectives on Psychological Science</a:t>
            </a:r>
            <a:r>
              <a:rPr lang="en-US" sz="1000">
                <a:latin typeface="Garamond"/>
                <a:ea typeface="+mn-lt"/>
                <a:cs typeface="+mn-lt"/>
              </a:rPr>
              <a:t>, </a:t>
            </a:r>
            <a:r>
              <a:rPr lang="en-US" sz="1000" i="1">
                <a:latin typeface="Garamond"/>
                <a:ea typeface="+mn-lt"/>
                <a:cs typeface="+mn-lt"/>
              </a:rPr>
              <a:t>14</a:t>
            </a:r>
            <a:r>
              <a:rPr lang="en-US" sz="1000">
                <a:latin typeface="Garamond"/>
                <a:ea typeface="+mn-lt"/>
                <a:cs typeface="+mn-lt"/>
              </a:rPr>
              <a:t>(1), 65–69. https://doi.org/</a:t>
            </a:r>
            <a:r>
              <a:rPr lang="en-US" sz="1000" dirty="0">
                <a:latin typeface="Garamond"/>
                <a:ea typeface="+mn-lt"/>
                <a:cs typeface="+mn-lt"/>
              </a:rPr>
              <a:t>10.1177/1745691618817756</a:t>
            </a:r>
            <a:endParaRPr lang="en-US" sz="1000">
              <a:latin typeface="Garamond"/>
              <a:ea typeface="+mn-lt"/>
              <a:cs typeface="+mn-lt"/>
            </a:endParaRPr>
          </a:p>
          <a:p>
            <a:endParaRPr lang="en-US" sz="1000" dirty="0">
              <a:latin typeface="Garamond"/>
              <a:cs typeface="Calibri"/>
            </a:endParaRPr>
          </a:p>
        </p:txBody>
      </p:sp>
    </p:spTree>
    <p:extLst>
      <p:ext uri="{BB962C8B-B14F-4D97-AF65-F5344CB8AC3E}">
        <p14:creationId xmlns:p14="http://schemas.microsoft.com/office/powerpoint/2010/main" val="2152722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6C279-906F-4675-90D1-36CE3D9AFE59}"/>
              </a:ext>
            </a:extLst>
          </p:cNvPr>
          <p:cNvSpPr>
            <a:spLocks noGrp="1"/>
          </p:cNvSpPr>
          <p:nvPr>
            <p:ph type="title"/>
          </p:nvPr>
        </p:nvSpPr>
        <p:spPr>
          <a:xfrm>
            <a:off x="648929" y="629266"/>
            <a:ext cx="3651467" cy="1676603"/>
          </a:xfrm>
        </p:spPr>
        <p:txBody>
          <a:bodyPr>
            <a:normAutofit/>
          </a:bodyPr>
          <a:lstStyle/>
          <a:p>
            <a:r>
              <a:rPr lang="en-US" sz="4400">
                <a:latin typeface="Garamond"/>
                <a:cs typeface="Calibri Light"/>
              </a:rPr>
              <a:t>Population</a:t>
            </a:r>
            <a:endParaRPr lang="en-US" sz="4400">
              <a:latin typeface="Garamond"/>
            </a:endParaRPr>
          </a:p>
        </p:txBody>
      </p:sp>
      <p:sp>
        <p:nvSpPr>
          <p:cNvPr id="3" name="Content Placeholder 2">
            <a:extLst>
              <a:ext uri="{FF2B5EF4-FFF2-40B4-BE49-F238E27FC236}">
                <a16:creationId xmlns:a16="http://schemas.microsoft.com/office/drawing/2014/main" id="{9498E97E-B4D3-440E-A680-F96ABAA427AF}"/>
              </a:ext>
            </a:extLst>
          </p:cNvPr>
          <p:cNvSpPr>
            <a:spLocks noGrp="1"/>
          </p:cNvSpPr>
          <p:nvPr>
            <p:ph idx="1"/>
          </p:nvPr>
        </p:nvSpPr>
        <p:spPr>
          <a:xfrm>
            <a:off x="648931" y="2438400"/>
            <a:ext cx="3651466" cy="3785419"/>
          </a:xfrm>
        </p:spPr>
        <p:txBody>
          <a:bodyPr vert="horz" lIns="91440" tIns="45720" rIns="91440" bIns="45720" rtlCol="0" anchor="t">
            <a:normAutofit/>
          </a:bodyPr>
          <a:lstStyle/>
          <a:p>
            <a:pPr>
              <a:spcBef>
                <a:spcPts val="900"/>
              </a:spcBef>
            </a:pPr>
            <a:r>
              <a:rPr lang="en-US" dirty="0">
                <a:latin typeface="Garamond"/>
                <a:ea typeface="+mn-lt"/>
                <a:cs typeface="+mn-lt"/>
              </a:rPr>
              <a:t>Single mothers and their children</a:t>
            </a:r>
          </a:p>
          <a:p>
            <a:pPr>
              <a:spcBef>
                <a:spcPts val="900"/>
              </a:spcBef>
            </a:pPr>
            <a:r>
              <a:rPr lang="en-US" dirty="0">
                <a:latin typeface="Garamond"/>
                <a:ea typeface="+mn-lt"/>
                <a:cs typeface="+mn-lt"/>
              </a:rPr>
              <a:t>Strengthening the mother child bond</a:t>
            </a:r>
          </a:p>
          <a:p>
            <a:pPr>
              <a:spcBef>
                <a:spcPts val="900"/>
              </a:spcBef>
            </a:pPr>
            <a:r>
              <a:rPr lang="en-US" dirty="0">
                <a:latin typeface="Garamond"/>
                <a:ea typeface="+mn-lt"/>
                <a:cs typeface="+mn-lt"/>
              </a:rPr>
              <a:t>Overcoming challenges together</a:t>
            </a:r>
            <a:endParaRPr lang="en-US" dirty="0">
              <a:latin typeface="Garamond"/>
            </a:endParaRPr>
          </a:p>
        </p:txBody>
      </p:sp>
      <p:pic>
        <p:nvPicPr>
          <p:cNvPr id="7" name="Picture 5" descr="A person sitting on a bed&#10;&#10;Description generated with high confidence">
            <a:extLst>
              <a:ext uri="{FF2B5EF4-FFF2-40B4-BE49-F238E27FC236}">
                <a16:creationId xmlns:a16="http://schemas.microsoft.com/office/drawing/2014/main" id="{B07B5B00-AE72-444A-80CA-64A7437A603D}"/>
              </a:ext>
            </a:extLst>
          </p:cNvPr>
          <p:cNvPicPr>
            <a:picLocks noChangeAspect="1"/>
          </p:cNvPicPr>
          <p:nvPr/>
        </p:nvPicPr>
        <p:blipFill rotWithShape="1">
          <a:blip r:embed="rId3"/>
          <a:srcRect t="33117" r="-1" b="6275"/>
          <a:stretch/>
        </p:blipFill>
        <p:spPr>
          <a:xfrm>
            <a:off x="4639056" y="10"/>
            <a:ext cx="7552944" cy="6857990"/>
          </a:xfrm>
          <a:prstGeom prst="rect">
            <a:avLst/>
          </a:prstGeom>
          <a:effectLst/>
        </p:spPr>
      </p:pic>
    </p:spTree>
    <p:extLst>
      <p:ext uri="{BB962C8B-B14F-4D97-AF65-F5344CB8AC3E}">
        <p14:creationId xmlns:p14="http://schemas.microsoft.com/office/powerpoint/2010/main" val="924362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A person sitting at a table using a computer&#10;&#10;Description generated with very high confidence">
            <a:extLst>
              <a:ext uri="{FF2B5EF4-FFF2-40B4-BE49-F238E27FC236}">
                <a16:creationId xmlns:a16="http://schemas.microsoft.com/office/drawing/2014/main" id="{425E1C8B-51A3-4E80-AD3B-E11139E19B12}"/>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l="42624" r="15126" b="2"/>
          <a:stretch/>
        </p:blipFill>
        <p:spPr>
          <a:xfrm>
            <a:off x="3940" y="-6671"/>
            <a:ext cx="4356334" cy="6885719"/>
          </a:xfrm>
          <a:prstGeom prst="rect">
            <a:avLst/>
          </a:prstGeom>
        </p:spPr>
      </p:pic>
      <p:sp>
        <p:nvSpPr>
          <p:cNvPr id="2" name="Title 1">
            <a:extLst>
              <a:ext uri="{FF2B5EF4-FFF2-40B4-BE49-F238E27FC236}">
                <a16:creationId xmlns:a16="http://schemas.microsoft.com/office/drawing/2014/main" id="{FE57B1C0-2104-4345-9AFC-6339BF199B9C}"/>
              </a:ext>
            </a:extLst>
          </p:cNvPr>
          <p:cNvSpPr>
            <a:spLocks noGrp="1"/>
          </p:cNvSpPr>
          <p:nvPr>
            <p:ph type="title"/>
          </p:nvPr>
        </p:nvSpPr>
        <p:spPr>
          <a:xfrm>
            <a:off x="4791974" y="77577"/>
            <a:ext cx="10515600" cy="1325563"/>
          </a:xfrm>
        </p:spPr>
        <p:txBody>
          <a:bodyPr>
            <a:normAutofit/>
          </a:bodyPr>
          <a:lstStyle/>
          <a:p>
            <a:r>
              <a:rPr lang="en-US" sz="4800" dirty="0">
                <a:latin typeface="Garamond"/>
              </a:rPr>
              <a:t>The Problem</a:t>
            </a:r>
          </a:p>
        </p:txBody>
      </p:sp>
      <p:sp>
        <p:nvSpPr>
          <p:cNvPr id="3" name="Content Placeholder 2">
            <a:extLst>
              <a:ext uri="{FF2B5EF4-FFF2-40B4-BE49-F238E27FC236}">
                <a16:creationId xmlns:a16="http://schemas.microsoft.com/office/drawing/2014/main" id="{84408D00-0370-4651-916F-3214F2E40DE3}"/>
              </a:ext>
            </a:extLst>
          </p:cNvPr>
          <p:cNvSpPr>
            <a:spLocks noGrp="1"/>
          </p:cNvSpPr>
          <p:nvPr>
            <p:ph idx="1"/>
          </p:nvPr>
        </p:nvSpPr>
        <p:spPr>
          <a:xfrm>
            <a:off x="4791974" y="1322417"/>
            <a:ext cx="6863751" cy="4351338"/>
          </a:xfrm>
        </p:spPr>
        <p:txBody>
          <a:bodyPr vert="horz" lIns="91440" tIns="45720" rIns="91440" bIns="45720" rtlCol="0" anchor="t">
            <a:noAutofit/>
          </a:bodyPr>
          <a:lstStyle/>
          <a:p>
            <a:pPr>
              <a:lnSpc>
                <a:spcPct val="90000"/>
              </a:lnSpc>
            </a:pPr>
            <a:r>
              <a:rPr lang="en-US" dirty="0">
                <a:latin typeface="Garamond"/>
              </a:rPr>
              <a:t>Single mothers and their children face many challenges.</a:t>
            </a:r>
          </a:p>
          <a:p>
            <a:pPr>
              <a:lnSpc>
                <a:spcPct val="90000"/>
              </a:lnSpc>
            </a:pPr>
            <a:r>
              <a:rPr lang="en-US" dirty="0">
                <a:latin typeface="Garamond"/>
              </a:rPr>
              <a:t>Current solutions do not address each unique situation.</a:t>
            </a:r>
          </a:p>
          <a:p>
            <a:pPr>
              <a:lnSpc>
                <a:spcPct val="90000"/>
              </a:lnSpc>
            </a:pPr>
            <a:r>
              <a:rPr lang="en-US" dirty="0">
                <a:latin typeface="Garamond"/>
              </a:rPr>
              <a:t>Challenges mother's face</a:t>
            </a:r>
          </a:p>
          <a:p>
            <a:pPr lvl="1">
              <a:lnSpc>
                <a:spcPct val="90000"/>
              </a:lnSpc>
            </a:pPr>
            <a:r>
              <a:rPr lang="en-US" sz="1800" dirty="0">
                <a:latin typeface="Garamond"/>
              </a:rPr>
              <a:t>Economic struggles</a:t>
            </a:r>
          </a:p>
          <a:p>
            <a:pPr lvl="1">
              <a:lnSpc>
                <a:spcPct val="90000"/>
              </a:lnSpc>
            </a:pPr>
            <a:r>
              <a:rPr lang="en-US" sz="1800" dirty="0">
                <a:latin typeface="Garamond"/>
              </a:rPr>
              <a:t>Raising a child alone</a:t>
            </a:r>
          </a:p>
          <a:p>
            <a:pPr lvl="1">
              <a:lnSpc>
                <a:spcPct val="90000"/>
              </a:lnSpc>
            </a:pPr>
            <a:r>
              <a:rPr lang="en-US" sz="1800" dirty="0">
                <a:latin typeface="Garamond"/>
              </a:rPr>
              <a:t>Mental Health</a:t>
            </a:r>
          </a:p>
          <a:p>
            <a:pPr lvl="1">
              <a:lnSpc>
                <a:spcPct val="90000"/>
              </a:lnSpc>
            </a:pPr>
            <a:r>
              <a:rPr lang="en-US" sz="1800" dirty="0">
                <a:latin typeface="Garamond"/>
              </a:rPr>
              <a:t>Etc.</a:t>
            </a:r>
          </a:p>
          <a:p>
            <a:pPr>
              <a:lnSpc>
                <a:spcPct val="90000"/>
              </a:lnSpc>
              <a:buFont typeface="Garamond"/>
              <a:buChar char="◦"/>
            </a:pPr>
            <a:r>
              <a:rPr lang="en-US" dirty="0">
                <a:latin typeface="Garamond"/>
                <a:ea typeface="+mn-lt"/>
                <a:cs typeface="+mn-lt"/>
              </a:rPr>
              <a:t>Challenges children face:</a:t>
            </a:r>
          </a:p>
          <a:p>
            <a:pPr marL="742950" lvl="1" indent="-285750">
              <a:lnSpc>
                <a:spcPct val="90000"/>
              </a:lnSpc>
              <a:buFont typeface="Garamond"/>
              <a:buChar char="◦"/>
            </a:pPr>
            <a:r>
              <a:rPr lang="en-US" sz="1800" dirty="0">
                <a:latin typeface="Garamond"/>
                <a:ea typeface="+mn-lt"/>
                <a:cs typeface="+mn-lt"/>
              </a:rPr>
              <a:t>Academic engagement and success</a:t>
            </a:r>
          </a:p>
          <a:p>
            <a:pPr marL="742950" lvl="1" indent="-285750">
              <a:lnSpc>
                <a:spcPct val="90000"/>
              </a:lnSpc>
              <a:buFont typeface="Garamond"/>
              <a:buChar char="◦"/>
            </a:pPr>
            <a:r>
              <a:rPr lang="en-US" sz="1800" dirty="0">
                <a:latin typeface="Garamond"/>
                <a:ea typeface="+mn-lt"/>
                <a:cs typeface="+mn-lt"/>
              </a:rPr>
              <a:t>Mental Health</a:t>
            </a:r>
          </a:p>
          <a:p>
            <a:pPr marL="742950" lvl="1" indent="-285750">
              <a:lnSpc>
                <a:spcPct val="90000"/>
              </a:lnSpc>
              <a:buFont typeface="Garamond"/>
              <a:buChar char="◦"/>
            </a:pPr>
            <a:r>
              <a:rPr lang="en-US" sz="1800" dirty="0">
                <a:latin typeface="Garamond"/>
              </a:rPr>
              <a:t>Development and wellbeing</a:t>
            </a:r>
          </a:p>
          <a:p>
            <a:pPr marL="742950" lvl="1" indent="-285750">
              <a:lnSpc>
                <a:spcPct val="90000"/>
              </a:lnSpc>
              <a:buFont typeface="Garamond"/>
              <a:buChar char="◦"/>
            </a:pPr>
            <a:r>
              <a:rPr lang="en-US" sz="1800" dirty="0">
                <a:latin typeface="Garamond"/>
              </a:rPr>
              <a:t>Etc. </a:t>
            </a:r>
          </a:p>
        </p:txBody>
      </p:sp>
    </p:spTree>
    <p:extLst>
      <p:ext uri="{BB962C8B-B14F-4D97-AF65-F5344CB8AC3E}">
        <p14:creationId xmlns:p14="http://schemas.microsoft.com/office/powerpoint/2010/main" val="2325852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B3EE3-DD88-4819-9903-A951FFE90C83}"/>
              </a:ext>
            </a:extLst>
          </p:cNvPr>
          <p:cNvSpPr>
            <a:spLocks noGrp="1"/>
          </p:cNvSpPr>
          <p:nvPr>
            <p:ph type="title"/>
          </p:nvPr>
        </p:nvSpPr>
        <p:spPr/>
        <p:txBody>
          <a:bodyPr>
            <a:normAutofit/>
          </a:bodyPr>
          <a:lstStyle/>
          <a:p>
            <a:r>
              <a:rPr lang="en-US" sz="4800" dirty="0">
                <a:latin typeface="Garamond"/>
              </a:rPr>
              <a:t>Addressing the Problem</a:t>
            </a:r>
          </a:p>
        </p:txBody>
      </p:sp>
      <p:sp>
        <p:nvSpPr>
          <p:cNvPr id="3" name="Content Placeholder 2">
            <a:extLst>
              <a:ext uri="{FF2B5EF4-FFF2-40B4-BE49-F238E27FC236}">
                <a16:creationId xmlns:a16="http://schemas.microsoft.com/office/drawing/2014/main" id="{A9259E21-6558-48FE-B027-5CF472DC3873}"/>
              </a:ext>
            </a:extLst>
          </p:cNvPr>
          <p:cNvSpPr>
            <a:spLocks noGrp="1"/>
          </p:cNvSpPr>
          <p:nvPr>
            <p:ph idx="1"/>
          </p:nvPr>
        </p:nvSpPr>
        <p:spPr>
          <a:xfrm>
            <a:off x="838200" y="1768116"/>
            <a:ext cx="5886091" cy="4351338"/>
          </a:xfrm>
        </p:spPr>
        <p:txBody>
          <a:bodyPr vert="horz" lIns="91440" tIns="45720" rIns="91440" bIns="45720" rtlCol="0" anchor="t">
            <a:normAutofit/>
          </a:bodyPr>
          <a:lstStyle/>
          <a:p>
            <a:r>
              <a:rPr lang="en-US" dirty="0">
                <a:latin typeface="Garamond"/>
              </a:rPr>
              <a:t>Programs that address the mother and child bond and their unique challenges</a:t>
            </a:r>
          </a:p>
          <a:p>
            <a:r>
              <a:rPr lang="en-US" dirty="0">
                <a:latin typeface="Garamond"/>
              </a:rPr>
              <a:t>Materials that outline basic budgeting, grocery shopping, etc., to maximize resources and live a healthy lifestyle</a:t>
            </a:r>
          </a:p>
          <a:p>
            <a:r>
              <a:rPr lang="en-US" dirty="0">
                <a:latin typeface="Garamond"/>
              </a:rPr>
              <a:t>Promote social networks where single mothers can provide support for one another (Support Groups)</a:t>
            </a:r>
          </a:p>
        </p:txBody>
      </p:sp>
      <p:pic>
        <p:nvPicPr>
          <p:cNvPr id="4" name="Picture 4" descr="A person looking at the camera&#10;&#10;Description generated with high confidence">
            <a:extLst>
              <a:ext uri="{FF2B5EF4-FFF2-40B4-BE49-F238E27FC236}">
                <a16:creationId xmlns:a16="http://schemas.microsoft.com/office/drawing/2014/main" id="{AE478F6D-686C-4982-A7E1-60E58916B76C}"/>
              </a:ext>
            </a:extLst>
          </p:cNvPr>
          <p:cNvPicPr>
            <a:picLocks noChangeAspect="1"/>
          </p:cNvPicPr>
          <p:nvPr/>
        </p:nvPicPr>
        <p:blipFill rotWithShape="1">
          <a:blip r:embed="rId3"/>
          <a:srcRect r="3188" b="-2"/>
          <a:stretch/>
        </p:blipFill>
        <p:spPr>
          <a:xfrm>
            <a:off x="7679220" y="-6671"/>
            <a:ext cx="4512604" cy="6871342"/>
          </a:xfrm>
          <a:prstGeom prst="rect">
            <a:avLst/>
          </a:prstGeom>
        </p:spPr>
      </p:pic>
    </p:spTree>
    <p:extLst>
      <p:ext uri="{BB962C8B-B14F-4D97-AF65-F5344CB8AC3E}">
        <p14:creationId xmlns:p14="http://schemas.microsoft.com/office/powerpoint/2010/main" val="127344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A group of people sitting at a table&#10;&#10;Description generated with very high confidence">
            <a:extLst>
              <a:ext uri="{FF2B5EF4-FFF2-40B4-BE49-F238E27FC236}">
                <a16:creationId xmlns:a16="http://schemas.microsoft.com/office/drawing/2014/main" id="{412724B4-342A-4DE3-9B85-376FD4CB9681}"/>
              </a:ext>
            </a:extLst>
          </p:cNvPr>
          <p:cNvPicPr>
            <a:picLocks noChangeAspect="1"/>
          </p:cNvPicPr>
          <p:nvPr/>
        </p:nvPicPr>
        <p:blipFill rotWithShape="1">
          <a:blip r:embed="rId3"/>
          <a:srcRect r="8232"/>
          <a:stretch/>
        </p:blipFill>
        <p:spPr>
          <a:xfrm>
            <a:off x="-1746493" y="3613"/>
            <a:ext cx="9779939" cy="7113514"/>
          </a:xfrm>
          <a:prstGeom prst="rect">
            <a:avLst/>
          </a:prstGeom>
        </p:spPr>
      </p:pic>
      <p:sp>
        <p:nvSpPr>
          <p:cNvPr id="2" name="Title 1">
            <a:extLst>
              <a:ext uri="{FF2B5EF4-FFF2-40B4-BE49-F238E27FC236}">
                <a16:creationId xmlns:a16="http://schemas.microsoft.com/office/drawing/2014/main" id="{74330954-A5E5-4B8F-82D3-386C7D236836}"/>
              </a:ext>
            </a:extLst>
          </p:cNvPr>
          <p:cNvSpPr>
            <a:spLocks noGrp="1"/>
          </p:cNvSpPr>
          <p:nvPr>
            <p:ph type="title"/>
          </p:nvPr>
        </p:nvSpPr>
        <p:spPr>
          <a:xfrm>
            <a:off x="8185030" y="5691"/>
            <a:ext cx="10515600" cy="1325563"/>
          </a:xfrm>
        </p:spPr>
        <p:txBody>
          <a:bodyPr anchor="b">
            <a:normAutofit/>
          </a:bodyPr>
          <a:lstStyle/>
          <a:p>
            <a:r>
              <a:rPr lang="en-US" sz="4800" dirty="0">
                <a:latin typeface="Garamond"/>
              </a:rPr>
              <a:t>Opportunities</a:t>
            </a:r>
            <a:endParaRPr lang="en-US" sz="4800">
              <a:latin typeface="Garamond"/>
            </a:endParaRPr>
          </a:p>
        </p:txBody>
      </p:sp>
      <p:sp>
        <p:nvSpPr>
          <p:cNvPr id="3" name="Content Placeholder 2">
            <a:extLst>
              <a:ext uri="{FF2B5EF4-FFF2-40B4-BE49-F238E27FC236}">
                <a16:creationId xmlns:a16="http://schemas.microsoft.com/office/drawing/2014/main" id="{15C5CD65-65D3-428C-9B30-B18709891E7A}"/>
              </a:ext>
            </a:extLst>
          </p:cNvPr>
          <p:cNvSpPr>
            <a:spLocks noGrp="1"/>
          </p:cNvSpPr>
          <p:nvPr>
            <p:ph idx="1"/>
          </p:nvPr>
        </p:nvSpPr>
        <p:spPr>
          <a:xfrm>
            <a:off x="8185030" y="1509324"/>
            <a:ext cx="3686356" cy="4437602"/>
          </a:xfrm>
        </p:spPr>
        <p:txBody>
          <a:bodyPr vert="horz" lIns="91440" tIns="45720" rIns="91440" bIns="45720" rtlCol="0" anchor="t">
            <a:normAutofit/>
          </a:bodyPr>
          <a:lstStyle/>
          <a:p>
            <a:pPr marL="285750" indent="-285750"/>
            <a:r>
              <a:rPr lang="en-US" dirty="0">
                <a:solidFill>
                  <a:schemeClr val="tx1">
                    <a:lumMod val="85000"/>
                    <a:lumOff val="15000"/>
                  </a:schemeClr>
                </a:solidFill>
                <a:latin typeface="Garamond"/>
              </a:rPr>
              <a:t>Learning from organizations that provides services to the same population</a:t>
            </a:r>
          </a:p>
          <a:p>
            <a:pPr marL="285750" indent="-285750"/>
            <a:r>
              <a:rPr lang="en-US" dirty="0">
                <a:solidFill>
                  <a:schemeClr val="tx1">
                    <a:lumMod val="85000"/>
                    <a:lumOff val="15000"/>
                  </a:schemeClr>
                </a:solidFill>
                <a:latin typeface="Garamond"/>
              </a:rPr>
              <a:t>Organizations that have a gap in their services</a:t>
            </a:r>
          </a:p>
          <a:p>
            <a:pPr marL="285750" indent="-285750"/>
            <a:r>
              <a:rPr lang="en-US" dirty="0">
                <a:solidFill>
                  <a:schemeClr val="tx1">
                    <a:lumMod val="85000"/>
                    <a:lumOff val="15000"/>
                  </a:schemeClr>
                </a:solidFill>
                <a:latin typeface="Garamond"/>
              </a:rPr>
              <a:t>Evidence-based approaches</a:t>
            </a:r>
          </a:p>
          <a:p>
            <a:pPr marL="560070" lvl="1" indent="-285750"/>
            <a:r>
              <a:rPr lang="en-US" sz="1800" dirty="0">
                <a:solidFill>
                  <a:schemeClr val="tx1">
                    <a:lumMod val="85000"/>
                    <a:lumOff val="15000"/>
                  </a:schemeClr>
                </a:solidFill>
                <a:latin typeface="Garamond"/>
              </a:rPr>
              <a:t>Social and Emotional Learning</a:t>
            </a:r>
          </a:p>
          <a:p>
            <a:pPr marL="0" indent="0">
              <a:buNone/>
            </a:pPr>
            <a:endParaRPr lang="en-US" sz="1400">
              <a:solidFill>
                <a:schemeClr val="tx1">
                  <a:lumMod val="85000"/>
                  <a:lumOff val="15000"/>
                </a:schemeClr>
              </a:solidFill>
            </a:endParaRPr>
          </a:p>
          <a:p>
            <a:pPr marL="285750" indent="-285750"/>
            <a:endParaRPr lang="en-US" sz="1400">
              <a:solidFill>
                <a:schemeClr val="tx1">
                  <a:lumMod val="85000"/>
                  <a:lumOff val="15000"/>
                </a:schemeClr>
              </a:solidFill>
            </a:endParaRPr>
          </a:p>
          <a:p>
            <a:pPr marL="285750" indent="-285750"/>
            <a:endParaRPr lang="en-US" sz="1400">
              <a:solidFill>
                <a:schemeClr val="tx1">
                  <a:lumMod val="85000"/>
                  <a:lumOff val="15000"/>
                </a:schemeClr>
              </a:solidFill>
            </a:endParaRPr>
          </a:p>
        </p:txBody>
      </p:sp>
    </p:spTree>
    <p:extLst>
      <p:ext uri="{BB962C8B-B14F-4D97-AF65-F5344CB8AC3E}">
        <p14:creationId xmlns:p14="http://schemas.microsoft.com/office/powerpoint/2010/main" val="1934236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A person standing in a room&#10;&#10;Description generated with very high confidence">
            <a:extLst>
              <a:ext uri="{FF2B5EF4-FFF2-40B4-BE49-F238E27FC236}">
                <a16:creationId xmlns:a16="http://schemas.microsoft.com/office/drawing/2014/main" id="{01E357FE-4A04-4AC2-9D77-6180581DB426}"/>
              </a:ext>
            </a:extLst>
          </p:cNvPr>
          <p:cNvPicPr>
            <a:picLocks noChangeAspect="1"/>
          </p:cNvPicPr>
          <p:nvPr/>
        </p:nvPicPr>
        <p:blipFill rotWithShape="1">
          <a:blip r:embed="rId3"/>
          <a:srcRect t="11778" r="-1" b="15062"/>
          <a:stretch/>
        </p:blipFill>
        <p:spPr>
          <a:xfrm>
            <a:off x="5974589" y="2349"/>
            <a:ext cx="6213089" cy="6844082"/>
          </a:xfrm>
          <a:prstGeom prst="rect">
            <a:avLst/>
          </a:prstGeom>
        </p:spPr>
      </p:pic>
      <p:sp>
        <p:nvSpPr>
          <p:cNvPr id="2" name="Title 1">
            <a:extLst>
              <a:ext uri="{FF2B5EF4-FFF2-40B4-BE49-F238E27FC236}">
                <a16:creationId xmlns:a16="http://schemas.microsoft.com/office/drawing/2014/main" id="{A539DBFB-5B43-40D6-AB76-049505D88833}"/>
              </a:ext>
            </a:extLst>
          </p:cNvPr>
          <p:cNvSpPr>
            <a:spLocks noGrp="1"/>
          </p:cNvSpPr>
          <p:nvPr>
            <p:ph type="title"/>
          </p:nvPr>
        </p:nvSpPr>
        <p:spPr>
          <a:xfrm>
            <a:off x="493143" y="379502"/>
            <a:ext cx="10515600" cy="1325563"/>
          </a:xfrm>
        </p:spPr>
        <p:txBody>
          <a:bodyPr>
            <a:normAutofit/>
          </a:bodyPr>
          <a:lstStyle/>
          <a:p>
            <a:r>
              <a:rPr lang="en-US" sz="4800" dirty="0">
                <a:latin typeface="Garamond"/>
              </a:rPr>
              <a:t>Aspects to Include</a:t>
            </a:r>
          </a:p>
        </p:txBody>
      </p:sp>
      <p:sp>
        <p:nvSpPr>
          <p:cNvPr id="3" name="Content Placeholder 2">
            <a:extLst>
              <a:ext uri="{FF2B5EF4-FFF2-40B4-BE49-F238E27FC236}">
                <a16:creationId xmlns:a16="http://schemas.microsoft.com/office/drawing/2014/main" id="{604EDCC3-A89A-49F4-87E0-0B1D280D081E}"/>
              </a:ext>
            </a:extLst>
          </p:cNvPr>
          <p:cNvSpPr>
            <a:spLocks noGrp="1"/>
          </p:cNvSpPr>
          <p:nvPr>
            <p:ph idx="1"/>
          </p:nvPr>
        </p:nvSpPr>
        <p:spPr>
          <a:xfrm>
            <a:off x="493143" y="1710606"/>
            <a:ext cx="5138468" cy="4797036"/>
          </a:xfrm>
        </p:spPr>
        <p:txBody>
          <a:bodyPr vert="horz" lIns="91440" tIns="45720" rIns="91440" bIns="45720" rtlCol="0" anchor="t">
            <a:normAutofit lnSpcReduction="10000"/>
          </a:bodyPr>
          <a:lstStyle/>
          <a:p>
            <a:r>
              <a:rPr lang="en-US" dirty="0">
                <a:latin typeface="Garamond"/>
              </a:rPr>
              <a:t>A firm understanding of the current issue and the response to the issue</a:t>
            </a:r>
            <a:endParaRPr lang="en-US">
              <a:latin typeface="Garamond"/>
            </a:endParaRPr>
          </a:p>
          <a:p>
            <a:r>
              <a:rPr lang="en-US" dirty="0">
                <a:latin typeface="Garamond"/>
                <a:ea typeface="+mn-lt"/>
                <a:cs typeface="+mn-lt"/>
              </a:rPr>
              <a:t>A clear vision, mission, goal, and objectives that have measurable outcomes</a:t>
            </a:r>
            <a:endParaRPr lang="en-US">
              <a:latin typeface="Garamond"/>
              <a:ea typeface="+mn-lt"/>
              <a:cs typeface="+mn-lt"/>
            </a:endParaRPr>
          </a:p>
          <a:p>
            <a:r>
              <a:rPr lang="en-US" dirty="0">
                <a:latin typeface="Garamond"/>
              </a:rPr>
              <a:t>Start-up costs + Revenue streams (Budget)</a:t>
            </a:r>
            <a:endParaRPr lang="en-US">
              <a:latin typeface="Garamond"/>
            </a:endParaRPr>
          </a:p>
          <a:p>
            <a:r>
              <a:rPr lang="en-US" dirty="0">
                <a:latin typeface="Garamond"/>
              </a:rPr>
              <a:t>Community Engagement Plan</a:t>
            </a:r>
            <a:endParaRPr lang="en-US">
              <a:latin typeface="Garamond"/>
            </a:endParaRPr>
          </a:p>
          <a:p>
            <a:r>
              <a:rPr lang="en-US" dirty="0">
                <a:latin typeface="Garamond"/>
              </a:rPr>
              <a:t>Evaluation plan to evaluate and measure outcomes and effectiveness of approaches</a:t>
            </a:r>
          </a:p>
          <a:p>
            <a:endParaRPr lang="en-US" dirty="0"/>
          </a:p>
          <a:p>
            <a:endParaRPr lang="en-US"/>
          </a:p>
          <a:p>
            <a:endParaRPr lang="en-US"/>
          </a:p>
          <a:p>
            <a:endParaRPr lang="en-US"/>
          </a:p>
        </p:txBody>
      </p:sp>
    </p:spTree>
    <p:extLst>
      <p:ext uri="{BB962C8B-B14F-4D97-AF65-F5344CB8AC3E}">
        <p14:creationId xmlns:p14="http://schemas.microsoft.com/office/powerpoint/2010/main" val="734096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6" descr="A person that is sitting in the grass&#10;&#10;Description generated with very high confidence">
            <a:extLst>
              <a:ext uri="{FF2B5EF4-FFF2-40B4-BE49-F238E27FC236}">
                <a16:creationId xmlns:a16="http://schemas.microsoft.com/office/drawing/2014/main" id="{DDC7D0AE-9B85-465A-A428-B985D9612F1E}"/>
              </a:ext>
            </a:extLst>
          </p:cNvPr>
          <p:cNvPicPr>
            <a:picLocks noChangeAspect="1"/>
          </p:cNvPicPr>
          <p:nvPr/>
        </p:nvPicPr>
        <p:blipFill rotWithShape="1">
          <a:blip r:embed="rId3"/>
          <a:srcRect l="21480" r="26087"/>
          <a:stretch/>
        </p:blipFill>
        <p:spPr>
          <a:xfrm>
            <a:off x="20" y="10"/>
            <a:ext cx="6550797" cy="6843613"/>
          </a:xfrm>
          <a:prstGeom prst="rect">
            <a:avLst/>
          </a:prstGeom>
        </p:spPr>
      </p:pic>
      <p:sp>
        <p:nvSpPr>
          <p:cNvPr id="2" name="Title 1">
            <a:extLst>
              <a:ext uri="{FF2B5EF4-FFF2-40B4-BE49-F238E27FC236}">
                <a16:creationId xmlns:a16="http://schemas.microsoft.com/office/drawing/2014/main" id="{E0CB4082-47F9-42A5-BE72-EA24C1D42FE3}"/>
              </a:ext>
            </a:extLst>
          </p:cNvPr>
          <p:cNvSpPr>
            <a:spLocks noGrp="1"/>
          </p:cNvSpPr>
          <p:nvPr>
            <p:ph type="title"/>
          </p:nvPr>
        </p:nvSpPr>
        <p:spPr>
          <a:xfrm>
            <a:off x="6732917" y="264483"/>
            <a:ext cx="10515600" cy="1325563"/>
          </a:xfrm>
        </p:spPr>
        <p:txBody>
          <a:bodyPr>
            <a:normAutofit fontScale="90000"/>
          </a:bodyPr>
          <a:lstStyle/>
          <a:p>
            <a:r>
              <a:rPr lang="en-US" sz="4800" dirty="0">
                <a:latin typeface="Garamond"/>
              </a:rPr>
              <a:t>Partners &amp; </a:t>
            </a:r>
            <a:br>
              <a:rPr lang="en-US" sz="4800" dirty="0">
                <a:latin typeface="Garamond"/>
              </a:rPr>
            </a:br>
            <a:r>
              <a:rPr lang="en-US" sz="4800" dirty="0">
                <a:latin typeface="Garamond"/>
              </a:rPr>
              <a:t>Stakeholders</a:t>
            </a:r>
          </a:p>
        </p:txBody>
      </p:sp>
      <p:sp>
        <p:nvSpPr>
          <p:cNvPr id="3" name="Content Placeholder 2">
            <a:extLst>
              <a:ext uri="{FF2B5EF4-FFF2-40B4-BE49-F238E27FC236}">
                <a16:creationId xmlns:a16="http://schemas.microsoft.com/office/drawing/2014/main" id="{10A0B6EF-869C-4E57-BE1B-96318F17F589}"/>
              </a:ext>
            </a:extLst>
          </p:cNvPr>
          <p:cNvSpPr>
            <a:spLocks noGrp="1"/>
          </p:cNvSpPr>
          <p:nvPr>
            <p:ph idx="1"/>
          </p:nvPr>
        </p:nvSpPr>
        <p:spPr>
          <a:xfrm>
            <a:off x="6732916" y="2012532"/>
            <a:ext cx="4620884" cy="4351338"/>
          </a:xfrm>
        </p:spPr>
        <p:txBody>
          <a:bodyPr vert="horz" lIns="91440" tIns="45720" rIns="91440" bIns="45720" rtlCol="0" anchor="t">
            <a:normAutofit/>
          </a:bodyPr>
          <a:lstStyle/>
          <a:p>
            <a:r>
              <a:rPr lang="en-US" dirty="0">
                <a:latin typeface="Garamond"/>
              </a:rPr>
              <a:t>The main stakeholders will be those most affected by the problem: single mothers and their children</a:t>
            </a:r>
          </a:p>
          <a:p>
            <a:r>
              <a:rPr lang="en-US" dirty="0">
                <a:latin typeface="Garamond"/>
              </a:rPr>
              <a:t>Local Organizations</a:t>
            </a:r>
          </a:p>
          <a:p>
            <a:r>
              <a:rPr lang="en-US" dirty="0">
                <a:latin typeface="Garamond"/>
              </a:rPr>
              <a:t>Schools</a:t>
            </a:r>
          </a:p>
          <a:p>
            <a:r>
              <a:rPr lang="en-US" dirty="0">
                <a:latin typeface="Garamond"/>
              </a:rPr>
              <a:t>Local health department</a:t>
            </a:r>
          </a:p>
          <a:p>
            <a:endParaRPr lang="en-US" sz="1800"/>
          </a:p>
        </p:txBody>
      </p:sp>
    </p:spTree>
    <p:extLst>
      <p:ext uri="{BB962C8B-B14F-4D97-AF65-F5344CB8AC3E}">
        <p14:creationId xmlns:p14="http://schemas.microsoft.com/office/powerpoint/2010/main" val="893803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6" descr="A group of people standing next to a person&#10;&#10;Description generated with very high confidence">
            <a:extLst>
              <a:ext uri="{FF2B5EF4-FFF2-40B4-BE49-F238E27FC236}">
                <a16:creationId xmlns:a16="http://schemas.microsoft.com/office/drawing/2014/main" id="{FCCD71A2-F687-4F29-84D2-0225E81A15EE}"/>
              </a:ext>
            </a:extLst>
          </p:cNvPr>
          <p:cNvPicPr>
            <a:picLocks noChangeAspect="1"/>
          </p:cNvPicPr>
          <p:nvPr/>
        </p:nvPicPr>
        <p:blipFill rotWithShape="1">
          <a:blip r:embed="rId3"/>
          <a:srcRect l="38012"/>
          <a:stretch/>
        </p:blipFill>
        <p:spPr>
          <a:xfrm>
            <a:off x="5794095" y="10"/>
            <a:ext cx="6392647" cy="6857990"/>
          </a:xfrm>
          <a:prstGeom prst="rect">
            <a:avLst/>
          </a:prstGeom>
        </p:spPr>
      </p:pic>
      <p:sp>
        <p:nvSpPr>
          <p:cNvPr id="2" name="Title 1">
            <a:extLst>
              <a:ext uri="{FF2B5EF4-FFF2-40B4-BE49-F238E27FC236}">
                <a16:creationId xmlns:a16="http://schemas.microsoft.com/office/drawing/2014/main" id="{00EE332F-2F02-4F1B-955B-A8D2C042E3C3}"/>
              </a:ext>
            </a:extLst>
          </p:cNvPr>
          <p:cNvSpPr>
            <a:spLocks noGrp="1"/>
          </p:cNvSpPr>
          <p:nvPr>
            <p:ph type="title"/>
          </p:nvPr>
        </p:nvSpPr>
        <p:spPr>
          <a:xfrm>
            <a:off x="334992" y="321993"/>
            <a:ext cx="10515600" cy="1325563"/>
          </a:xfrm>
        </p:spPr>
        <p:txBody>
          <a:bodyPr>
            <a:normAutofit/>
          </a:bodyPr>
          <a:lstStyle/>
          <a:p>
            <a:r>
              <a:rPr lang="en-US" sz="4800" dirty="0">
                <a:latin typeface="Garamond"/>
              </a:rPr>
              <a:t>Stakeholder Interview</a:t>
            </a:r>
          </a:p>
        </p:txBody>
      </p:sp>
      <p:sp>
        <p:nvSpPr>
          <p:cNvPr id="3" name="Content Placeholder 2">
            <a:extLst>
              <a:ext uri="{FF2B5EF4-FFF2-40B4-BE49-F238E27FC236}">
                <a16:creationId xmlns:a16="http://schemas.microsoft.com/office/drawing/2014/main" id="{00FBF1F0-293A-4A77-BF31-BC6B4520A8B8}"/>
              </a:ext>
            </a:extLst>
          </p:cNvPr>
          <p:cNvSpPr>
            <a:spLocks noGrp="1"/>
          </p:cNvSpPr>
          <p:nvPr>
            <p:ph idx="1"/>
          </p:nvPr>
        </p:nvSpPr>
        <p:spPr>
          <a:xfrm>
            <a:off x="334992" y="1566833"/>
            <a:ext cx="5267864" cy="5070205"/>
          </a:xfrm>
        </p:spPr>
        <p:txBody>
          <a:bodyPr vert="horz" lIns="91440" tIns="45720" rIns="91440" bIns="45720" rtlCol="0" anchor="t">
            <a:normAutofit/>
          </a:bodyPr>
          <a:lstStyle/>
          <a:p>
            <a:r>
              <a:rPr lang="en-US" dirty="0">
                <a:latin typeface="Garamond"/>
              </a:rPr>
              <a:t>Reached out to six mothers who experienced single motherhood at a point in their life</a:t>
            </a:r>
          </a:p>
          <a:p>
            <a:r>
              <a:rPr lang="en-US" dirty="0">
                <a:latin typeface="Garamond"/>
              </a:rPr>
              <a:t>Three responses</a:t>
            </a:r>
          </a:p>
          <a:p>
            <a:r>
              <a:rPr lang="en-US" dirty="0">
                <a:latin typeface="Garamond"/>
              </a:rPr>
              <a:t>Recurring themes:</a:t>
            </a:r>
          </a:p>
          <a:p>
            <a:pPr lvl="1"/>
            <a:r>
              <a:rPr lang="en-US" sz="2800" dirty="0">
                <a:latin typeface="Garamond"/>
              </a:rPr>
              <a:t>Challenges with finding a work, life, family balance</a:t>
            </a:r>
          </a:p>
          <a:p>
            <a:pPr lvl="1"/>
            <a:r>
              <a:rPr lang="en-US" sz="2800" dirty="0">
                <a:latin typeface="Garamond"/>
              </a:rPr>
              <a:t>Financial challenges</a:t>
            </a:r>
          </a:p>
          <a:p>
            <a:pPr lvl="1"/>
            <a:r>
              <a:rPr lang="en-US" sz="2800" dirty="0">
                <a:latin typeface="Garamond"/>
              </a:rPr>
              <a:t>Need for social support</a:t>
            </a:r>
          </a:p>
          <a:p>
            <a:pPr lvl="1"/>
            <a:r>
              <a:rPr lang="en-US" sz="2800" dirty="0">
                <a:latin typeface="Garamond"/>
              </a:rPr>
              <a:t>Children not having both parents</a:t>
            </a:r>
          </a:p>
          <a:p>
            <a:pPr lvl="1"/>
            <a:endParaRPr lang="en-US"/>
          </a:p>
        </p:txBody>
      </p:sp>
    </p:spTree>
    <p:extLst>
      <p:ext uri="{BB962C8B-B14F-4D97-AF65-F5344CB8AC3E}">
        <p14:creationId xmlns:p14="http://schemas.microsoft.com/office/powerpoint/2010/main" val="2680656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56BEF-BA01-4665-A647-D471732656BA}"/>
              </a:ext>
            </a:extLst>
          </p:cNvPr>
          <p:cNvSpPr>
            <a:spLocks noGrp="1"/>
          </p:cNvSpPr>
          <p:nvPr>
            <p:ph type="title"/>
          </p:nvPr>
        </p:nvSpPr>
        <p:spPr>
          <a:xfrm>
            <a:off x="8067646" y="327342"/>
            <a:ext cx="3651467" cy="1676603"/>
          </a:xfrm>
        </p:spPr>
        <p:txBody>
          <a:bodyPr>
            <a:normAutofit/>
          </a:bodyPr>
          <a:lstStyle/>
          <a:p>
            <a:r>
              <a:rPr lang="en-US">
                <a:latin typeface="Garamond"/>
                <a:cs typeface="Calibri Light"/>
              </a:rPr>
              <a:t>Policy</a:t>
            </a:r>
            <a:r>
              <a:rPr lang="en-US" dirty="0">
                <a:latin typeface="Garamond"/>
                <a:cs typeface="Calibri Light"/>
              </a:rPr>
              <a:t> Field Analysis</a:t>
            </a:r>
            <a:endParaRPr lang="en-US" dirty="0">
              <a:latin typeface="Garamond"/>
            </a:endParaRPr>
          </a:p>
        </p:txBody>
      </p:sp>
      <p:sp>
        <p:nvSpPr>
          <p:cNvPr id="3" name="Content Placeholder 2">
            <a:extLst>
              <a:ext uri="{FF2B5EF4-FFF2-40B4-BE49-F238E27FC236}">
                <a16:creationId xmlns:a16="http://schemas.microsoft.com/office/drawing/2014/main" id="{1AA315A0-98B5-4A17-ABB8-81EB59927356}"/>
              </a:ext>
            </a:extLst>
          </p:cNvPr>
          <p:cNvSpPr>
            <a:spLocks noGrp="1"/>
          </p:cNvSpPr>
          <p:nvPr>
            <p:ph idx="1"/>
          </p:nvPr>
        </p:nvSpPr>
        <p:spPr>
          <a:xfrm>
            <a:off x="7722592" y="1992702"/>
            <a:ext cx="4212183" cy="4533041"/>
          </a:xfrm>
        </p:spPr>
        <p:txBody>
          <a:bodyPr vert="horz" lIns="91440" tIns="45720" rIns="91440" bIns="45720" rtlCol="0" anchor="t">
            <a:noAutofit/>
          </a:bodyPr>
          <a:lstStyle/>
          <a:p>
            <a:r>
              <a:rPr lang="en-US" sz="2400" dirty="0">
                <a:latin typeface="Garamond"/>
                <a:cs typeface="Times New Roman"/>
              </a:rPr>
              <a:t>A policy field analysis helps social entrepreneurs take a closer look at who the key stakeholders are and the kind of power and resources they may have (Barreiro &amp; Stone, 2013). </a:t>
            </a:r>
          </a:p>
          <a:p>
            <a:r>
              <a:rPr lang="en-US" sz="2400" dirty="0">
                <a:latin typeface="Garamond"/>
                <a:cs typeface="Times New Roman"/>
              </a:rPr>
              <a:t>A closer look on the challenges faced by single mother families</a:t>
            </a:r>
            <a:endParaRPr lang="en-US" sz="2400">
              <a:latin typeface="Garamond"/>
              <a:cs typeface="Calibri" panose="020F0502020204030204"/>
            </a:endParaRPr>
          </a:p>
          <a:p>
            <a:pPr lvl="1"/>
            <a:r>
              <a:rPr lang="en-US" dirty="0">
                <a:latin typeface="Garamond"/>
                <a:cs typeface="Times New Roman"/>
              </a:rPr>
              <a:t>Resources and funding that is set in place to help with these issues, especially that of financial stability</a:t>
            </a:r>
          </a:p>
          <a:p>
            <a:endParaRPr lang="en-US" sz="1800">
              <a:latin typeface="Garamond"/>
              <a:cs typeface="Calibri"/>
            </a:endParaRPr>
          </a:p>
        </p:txBody>
      </p:sp>
      <p:pic>
        <p:nvPicPr>
          <p:cNvPr id="4" name="Picture 4" descr="A person standing in front of a sunset&#10;&#10;Description generated with very high confidence">
            <a:extLst>
              <a:ext uri="{FF2B5EF4-FFF2-40B4-BE49-F238E27FC236}">
                <a16:creationId xmlns:a16="http://schemas.microsoft.com/office/drawing/2014/main" id="{EAE1E83B-C440-4F0C-90F2-7470467C59DC}"/>
              </a:ext>
            </a:extLst>
          </p:cNvPr>
          <p:cNvPicPr>
            <a:picLocks noChangeAspect="1"/>
          </p:cNvPicPr>
          <p:nvPr/>
        </p:nvPicPr>
        <p:blipFill rotWithShape="1">
          <a:blip r:embed="rId3"/>
          <a:srcRect l="14665" r="2735"/>
          <a:stretch/>
        </p:blipFill>
        <p:spPr>
          <a:xfrm>
            <a:off x="-62340" y="10"/>
            <a:ext cx="7552944" cy="6857990"/>
          </a:xfrm>
          <a:prstGeom prst="rect">
            <a:avLst/>
          </a:prstGeom>
          <a:effectLst/>
        </p:spPr>
      </p:pic>
    </p:spTree>
    <p:extLst>
      <p:ext uri="{BB962C8B-B14F-4D97-AF65-F5344CB8AC3E}">
        <p14:creationId xmlns:p14="http://schemas.microsoft.com/office/powerpoint/2010/main" val="40142512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avonVTI">
  <a:themeElements>
    <a:clrScheme name="">
      <a:dk1>
        <a:srgbClr val="000000"/>
      </a:dk1>
      <a:lt1>
        <a:srgbClr val="FFFFFF"/>
      </a:lt1>
      <a:dk2>
        <a:srgbClr val="413C24"/>
      </a:dk2>
      <a:lt2>
        <a:srgbClr val="EBEDEF"/>
      </a:lt2>
      <a:accent1>
        <a:srgbClr val="E77B29"/>
      </a:accent1>
      <a:accent2>
        <a:srgbClr val="B9A014"/>
      </a:accent2>
      <a:accent3>
        <a:srgbClr val="87AD1F"/>
      </a:accent3>
      <a:accent4>
        <a:srgbClr val="49BA14"/>
      </a:accent4>
      <a:accent5>
        <a:srgbClr val="21BC31"/>
      </a:accent5>
      <a:accent6>
        <a:srgbClr val="14BA6A"/>
      </a:accent6>
      <a:hlink>
        <a:srgbClr val="478CC1"/>
      </a:hlink>
      <a:folHlink>
        <a:srgbClr val="878787"/>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SavonVTI</vt:lpstr>
      <vt:lpstr>SOCIAL VENTURE  FEASIBILITY  PLAN</vt:lpstr>
      <vt:lpstr>Population</vt:lpstr>
      <vt:lpstr>The Problem</vt:lpstr>
      <vt:lpstr>Addressing the Problem</vt:lpstr>
      <vt:lpstr>Opportunities</vt:lpstr>
      <vt:lpstr>Aspects to Include</vt:lpstr>
      <vt:lpstr>Partners &amp;  Stakeholders</vt:lpstr>
      <vt:lpstr>Stakeholder Interview</vt:lpstr>
      <vt:lpstr>Policy Field Analysis</vt:lpstr>
      <vt:lpstr>Policy Field Analysis Cont'd</vt:lpstr>
      <vt:lpstr>Competitive Forces</vt:lpstr>
      <vt:lpstr>Model for Change</vt:lpstr>
      <vt:lpstr>Model for Change: Elements</vt:lpstr>
      <vt:lpstr>Scalability</vt:lpstr>
      <vt:lpstr>Viability</vt:lpstr>
      <vt:lpstr>Measuring Impact</vt:lpstr>
      <vt:lpstr>Potential Consequences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334</cp:revision>
  <dcterms:created xsi:type="dcterms:W3CDTF">2019-10-27T21:35:14Z</dcterms:created>
  <dcterms:modified xsi:type="dcterms:W3CDTF">2019-11-03T13:10:29Z</dcterms:modified>
</cp:coreProperties>
</file>